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12.05.2020</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12.05.2020</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12.05.2020</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12.05.2020</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12.05.2020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12.05.2020</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12.05.2020</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12.05.2020</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12.05.2020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12.05.2020</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image" Target="../media/image3.jpeg"/><Relationship Id="rId16"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1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s>
</file>

<file path=ppt/slides/_rels/slide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8.jpeg"/><Relationship Id="rId3" Type="http://schemas.openxmlformats.org/officeDocument/2006/relationships/image" Target="../media/image29.jpeg"/><Relationship Id="rId7" Type="http://schemas.openxmlformats.org/officeDocument/2006/relationships/image" Target="../media/image33.png"/><Relationship Id="rId12" Type="http://schemas.openxmlformats.org/officeDocument/2006/relationships/image" Target="../media/image37.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6.jpeg"/><Relationship Id="rId5" Type="http://schemas.openxmlformats.org/officeDocument/2006/relationships/image" Target="../media/image31.png"/><Relationship Id="rId15" Type="http://schemas.openxmlformats.org/officeDocument/2006/relationships/image" Target="../media/image40.png"/><Relationship Id="rId10" Type="http://schemas.openxmlformats.org/officeDocument/2006/relationships/image" Target="../media/image35.jpeg"/><Relationship Id="rId4" Type="http://schemas.openxmlformats.org/officeDocument/2006/relationships/image" Target="../media/image30.jpeg"/><Relationship Id="rId9" Type="http://schemas.openxmlformats.org/officeDocument/2006/relationships/image" Target="../media/image23.png"/><Relationship Id="rId14" Type="http://schemas.openxmlformats.org/officeDocument/2006/relationships/image" Target="../media/image39.jpe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51.jpeg"/><Relationship Id="rId3" Type="http://schemas.openxmlformats.org/officeDocument/2006/relationships/image" Target="../media/image41.jpeg"/><Relationship Id="rId7" Type="http://schemas.openxmlformats.org/officeDocument/2006/relationships/image" Target="../media/image45.jpeg"/><Relationship Id="rId12" Type="http://schemas.openxmlformats.org/officeDocument/2006/relationships/image" Target="../media/image50.jpeg"/><Relationship Id="rId2" Type="http://schemas.openxmlformats.org/officeDocument/2006/relationships/image" Target="../media/image3.jpeg"/><Relationship Id="rId16"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44.jpeg"/><Relationship Id="rId11" Type="http://schemas.openxmlformats.org/officeDocument/2006/relationships/image" Target="../media/image49.jpeg"/><Relationship Id="rId5" Type="http://schemas.openxmlformats.org/officeDocument/2006/relationships/image" Target="../media/image43.jpeg"/><Relationship Id="rId15" Type="http://schemas.openxmlformats.org/officeDocument/2006/relationships/image" Target="../media/image5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 Id="rId14" Type="http://schemas.openxmlformats.org/officeDocument/2006/relationships/image" Target="../media/image52.jpe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28596" y="214290"/>
            <a:ext cx="8458200" cy="3786214"/>
          </a:xfrm>
        </p:spPr>
        <p:txBody>
          <a:bodyPr>
            <a:normAutofit fontScale="25000" lnSpcReduction="20000"/>
          </a:bodyPr>
          <a:lstStyle/>
          <a:p>
            <a:endParaRPr lang="ru-RU" dirty="0" smtClean="0"/>
          </a:p>
          <a:p>
            <a:pPr>
              <a:lnSpc>
                <a:spcPct val="220000"/>
              </a:lnSpc>
            </a:pPr>
            <a:endParaRPr lang="ru-RU" sz="8000" b="1" dirty="0" smtClean="0">
              <a:solidFill>
                <a:srgbClr val="7030A0"/>
              </a:solidFill>
              <a:latin typeface="Bookman Old Style" pitchFamily="18" charset="0"/>
            </a:endParaRPr>
          </a:p>
          <a:p>
            <a:pPr>
              <a:lnSpc>
                <a:spcPct val="220000"/>
              </a:lnSpc>
            </a:pPr>
            <a:endParaRPr lang="ru-RU" sz="8000" b="1" dirty="0" smtClean="0">
              <a:solidFill>
                <a:srgbClr val="7030A0"/>
              </a:solidFill>
              <a:latin typeface="Bookman Old Style" pitchFamily="18" charset="0"/>
            </a:endParaRPr>
          </a:p>
          <a:p>
            <a:pPr>
              <a:lnSpc>
                <a:spcPct val="220000"/>
              </a:lnSpc>
            </a:pPr>
            <a:endParaRPr lang="ru-RU" sz="8000" b="1" dirty="0" smtClean="0">
              <a:solidFill>
                <a:srgbClr val="7030A0"/>
              </a:solidFill>
              <a:latin typeface="Bookman Old Style" pitchFamily="18" charset="0"/>
            </a:endParaRPr>
          </a:p>
          <a:p>
            <a:pPr>
              <a:lnSpc>
                <a:spcPct val="220000"/>
              </a:lnSpc>
            </a:pPr>
            <a:endParaRPr lang="ru-RU" sz="8000" b="1" dirty="0" smtClean="0">
              <a:solidFill>
                <a:srgbClr val="7030A0"/>
              </a:solidFill>
              <a:latin typeface="Bookman Old Style" pitchFamily="18" charset="0"/>
            </a:endParaRPr>
          </a:p>
          <a:p>
            <a:pPr>
              <a:lnSpc>
                <a:spcPct val="220000"/>
              </a:lnSpc>
            </a:pPr>
            <a:endParaRPr lang="ru-RU" sz="8000" b="1" dirty="0" smtClean="0">
              <a:solidFill>
                <a:srgbClr val="7030A0"/>
              </a:solidFill>
              <a:latin typeface="Bookman Old Style" pitchFamily="18" charset="0"/>
            </a:endParaRPr>
          </a:p>
          <a:p>
            <a:pPr>
              <a:lnSpc>
                <a:spcPct val="220000"/>
              </a:lnSpc>
            </a:pPr>
            <a:endParaRPr lang="ru-RU" sz="8000" b="1" dirty="0" smtClean="0">
              <a:solidFill>
                <a:srgbClr val="7030A0"/>
              </a:solidFill>
              <a:latin typeface="Bookman Old Style" pitchFamily="18" charset="0"/>
            </a:endParaRPr>
          </a:p>
          <a:p>
            <a:pPr>
              <a:lnSpc>
                <a:spcPct val="220000"/>
              </a:lnSpc>
            </a:pPr>
            <a:endParaRPr lang="ru-RU" sz="8000" b="1" dirty="0" smtClean="0">
              <a:solidFill>
                <a:srgbClr val="7030A0"/>
              </a:solidFill>
              <a:latin typeface="Bookman Old Style" pitchFamily="18" charset="0"/>
            </a:endParaRPr>
          </a:p>
          <a:p>
            <a:pPr>
              <a:lnSpc>
                <a:spcPct val="220000"/>
              </a:lnSpc>
            </a:pPr>
            <a:endParaRPr lang="ru-RU" sz="8000" b="1" dirty="0" smtClean="0">
              <a:solidFill>
                <a:srgbClr val="7030A0"/>
              </a:solidFill>
              <a:latin typeface="Bookman Old Style" pitchFamily="18" charset="0"/>
            </a:endParaRPr>
          </a:p>
          <a:p>
            <a:pPr>
              <a:lnSpc>
                <a:spcPct val="220000"/>
              </a:lnSpc>
            </a:pPr>
            <a:endParaRPr lang="ru-RU" sz="8000" b="1" dirty="0" smtClean="0">
              <a:solidFill>
                <a:srgbClr val="7030A0"/>
              </a:solidFill>
              <a:latin typeface="Bookman Old Style" pitchFamily="18" charset="0"/>
            </a:endParaRPr>
          </a:p>
          <a:p>
            <a:pPr>
              <a:lnSpc>
                <a:spcPct val="170000"/>
              </a:lnSpc>
            </a:pPr>
            <a:endParaRPr lang="ru-RU" sz="8000" b="1" dirty="0" smtClean="0">
              <a:solidFill>
                <a:srgbClr val="7030A0"/>
              </a:solidFill>
              <a:latin typeface="Bookman Old Style" pitchFamily="18" charset="0"/>
            </a:endParaRPr>
          </a:p>
          <a:p>
            <a:pPr>
              <a:lnSpc>
                <a:spcPct val="170000"/>
              </a:lnSpc>
            </a:pPr>
            <a:endParaRPr lang="ru-RU" sz="8000" b="1" dirty="0" smtClean="0">
              <a:solidFill>
                <a:srgbClr val="7030A0"/>
              </a:solidFill>
              <a:latin typeface="Bookman Old Style" pitchFamily="18" charset="0"/>
            </a:endParaRPr>
          </a:p>
          <a:p>
            <a:pPr>
              <a:lnSpc>
                <a:spcPct val="170000"/>
              </a:lnSpc>
            </a:pPr>
            <a:endParaRPr lang="ru-RU" sz="8000" b="1" dirty="0" smtClean="0">
              <a:solidFill>
                <a:srgbClr val="7030A0"/>
              </a:solidFill>
              <a:latin typeface="Bookman Old Style" pitchFamily="18" charset="0"/>
            </a:endParaRPr>
          </a:p>
          <a:p>
            <a:pPr>
              <a:lnSpc>
                <a:spcPct val="170000"/>
              </a:lnSpc>
            </a:pPr>
            <a:endParaRPr lang="ru-RU" sz="8000" b="1" dirty="0" smtClean="0">
              <a:solidFill>
                <a:srgbClr val="7030A0"/>
              </a:solidFill>
              <a:latin typeface="Bookman Old Style" pitchFamily="18" charset="0"/>
            </a:endParaRPr>
          </a:p>
          <a:p>
            <a:pPr>
              <a:lnSpc>
                <a:spcPct val="170000"/>
              </a:lnSpc>
            </a:pPr>
            <a:endParaRPr lang="ru-RU" sz="8000" b="1" dirty="0" smtClean="0">
              <a:solidFill>
                <a:srgbClr val="7030A0"/>
              </a:solidFill>
              <a:latin typeface="Bookman Old Style" pitchFamily="18" charset="0"/>
            </a:endParaRPr>
          </a:p>
          <a:p>
            <a:pPr>
              <a:lnSpc>
                <a:spcPct val="170000"/>
              </a:lnSpc>
            </a:pPr>
            <a:endParaRPr lang="ru-RU" sz="8000" b="1" dirty="0" smtClean="0">
              <a:solidFill>
                <a:srgbClr val="7030A0"/>
              </a:solidFill>
              <a:latin typeface="Bookman Old Style" pitchFamily="18" charset="0"/>
            </a:endParaRPr>
          </a:p>
          <a:p>
            <a:pPr>
              <a:lnSpc>
                <a:spcPct val="170000"/>
              </a:lnSpc>
            </a:pPr>
            <a:endParaRPr lang="ru-RU" sz="8000" b="1" dirty="0" smtClean="0">
              <a:solidFill>
                <a:srgbClr val="7030A0"/>
              </a:solidFill>
              <a:latin typeface="Bookman Old Style" pitchFamily="18" charset="0"/>
            </a:endParaRPr>
          </a:p>
          <a:p>
            <a:pPr>
              <a:lnSpc>
                <a:spcPct val="170000"/>
              </a:lnSpc>
            </a:pPr>
            <a:endParaRPr lang="ru-RU" sz="8000" b="1" dirty="0" smtClean="0">
              <a:solidFill>
                <a:srgbClr val="7030A0"/>
              </a:solidFill>
              <a:latin typeface="Bookman Old Style" pitchFamily="18" charset="0"/>
            </a:endParaRPr>
          </a:p>
          <a:p>
            <a:pPr>
              <a:lnSpc>
                <a:spcPct val="170000"/>
              </a:lnSpc>
            </a:pPr>
            <a:endParaRPr lang="ru-RU" sz="8000" b="1" dirty="0" smtClean="0">
              <a:solidFill>
                <a:srgbClr val="7030A0"/>
              </a:solidFill>
              <a:latin typeface="Bookman Old Style" pitchFamily="18" charset="0"/>
            </a:endParaRPr>
          </a:p>
          <a:p>
            <a:pPr>
              <a:lnSpc>
                <a:spcPct val="170000"/>
              </a:lnSpc>
            </a:pPr>
            <a:endParaRPr lang="ru-RU" sz="8000" b="1" dirty="0" smtClean="0">
              <a:solidFill>
                <a:srgbClr val="7030A0"/>
              </a:solidFill>
              <a:latin typeface="Bookman Old Style" pitchFamily="18" charset="0"/>
            </a:endParaRPr>
          </a:p>
          <a:p>
            <a:pPr>
              <a:lnSpc>
                <a:spcPct val="170000"/>
              </a:lnSpc>
            </a:pPr>
            <a:endParaRPr lang="ru-RU" sz="8000" b="1" dirty="0" smtClean="0">
              <a:solidFill>
                <a:srgbClr val="7030A0"/>
              </a:solidFill>
              <a:latin typeface="Bookman Old Style" pitchFamily="18" charset="0"/>
            </a:endParaRPr>
          </a:p>
          <a:p>
            <a:pPr>
              <a:lnSpc>
                <a:spcPct val="170000"/>
              </a:lnSpc>
            </a:pPr>
            <a:endParaRPr lang="ru-RU" sz="8000" b="1" dirty="0" smtClean="0">
              <a:solidFill>
                <a:srgbClr val="7030A0"/>
              </a:solidFill>
              <a:latin typeface="Bookman Old Style" pitchFamily="18" charset="0"/>
            </a:endParaRPr>
          </a:p>
          <a:p>
            <a:pPr>
              <a:lnSpc>
                <a:spcPct val="120000"/>
              </a:lnSpc>
            </a:pPr>
            <a:endParaRPr lang="ru-RU" sz="8000" b="1" dirty="0" smtClean="0">
              <a:solidFill>
                <a:srgbClr val="7030A0"/>
              </a:solidFill>
              <a:latin typeface="Bookman Old Style" pitchFamily="18" charset="0"/>
            </a:endParaRPr>
          </a:p>
          <a:p>
            <a:pPr>
              <a:lnSpc>
                <a:spcPct val="120000"/>
              </a:lnSpc>
            </a:pPr>
            <a:endParaRPr lang="ru-RU" sz="8000" b="1" dirty="0" smtClean="0">
              <a:solidFill>
                <a:srgbClr val="7030A0"/>
              </a:solidFill>
              <a:latin typeface="Bookman Old Style" pitchFamily="18" charset="0"/>
            </a:endParaRPr>
          </a:p>
          <a:p>
            <a:pPr>
              <a:lnSpc>
                <a:spcPct val="120000"/>
              </a:lnSpc>
            </a:pPr>
            <a:endParaRPr lang="ru-RU" sz="8000" b="1" dirty="0" smtClean="0">
              <a:solidFill>
                <a:srgbClr val="7030A0"/>
              </a:solidFill>
              <a:latin typeface="Bookman Old Style" pitchFamily="18" charset="0"/>
            </a:endParaRPr>
          </a:p>
          <a:p>
            <a:pPr>
              <a:lnSpc>
                <a:spcPct val="120000"/>
              </a:lnSpc>
            </a:pPr>
            <a:endParaRPr lang="ru-RU" sz="8000" b="1" dirty="0" smtClean="0">
              <a:solidFill>
                <a:srgbClr val="7030A0"/>
              </a:solidFill>
              <a:latin typeface="Bookman Old Style" pitchFamily="18" charset="0"/>
            </a:endParaRPr>
          </a:p>
          <a:p>
            <a:pPr>
              <a:lnSpc>
                <a:spcPct val="120000"/>
              </a:lnSpc>
            </a:pPr>
            <a:endParaRPr lang="ru-RU" sz="8000" b="1" dirty="0" smtClean="0">
              <a:solidFill>
                <a:srgbClr val="7030A0"/>
              </a:solidFill>
              <a:latin typeface="Bookman Old Style" pitchFamily="18" charset="0"/>
            </a:endParaRPr>
          </a:p>
          <a:p>
            <a:pPr>
              <a:lnSpc>
                <a:spcPct val="120000"/>
              </a:lnSpc>
            </a:pPr>
            <a:endParaRPr lang="ru-RU" sz="8000" b="1" dirty="0" smtClean="0">
              <a:solidFill>
                <a:srgbClr val="7030A0"/>
              </a:solidFill>
              <a:latin typeface="Bookman Old Style" pitchFamily="18" charset="0"/>
            </a:endParaRPr>
          </a:p>
          <a:p>
            <a:pPr>
              <a:lnSpc>
                <a:spcPct val="120000"/>
              </a:lnSpc>
            </a:pPr>
            <a:endParaRPr lang="ru-RU" sz="8000" b="1" dirty="0" smtClean="0">
              <a:solidFill>
                <a:srgbClr val="7030A0"/>
              </a:solidFill>
              <a:latin typeface="Bookman Old Style" pitchFamily="18" charset="0"/>
            </a:endParaRPr>
          </a:p>
          <a:p>
            <a:pPr>
              <a:lnSpc>
                <a:spcPct val="120000"/>
              </a:lnSpc>
            </a:pPr>
            <a:endParaRPr lang="ru-RU" sz="8000" b="1" dirty="0" smtClean="0">
              <a:solidFill>
                <a:srgbClr val="7030A0"/>
              </a:solidFill>
              <a:latin typeface="Bookman Old Style" pitchFamily="18" charset="0"/>
            </a:endParaRPr>
          </a:p>
          <a:p>
            <a:pPr>
              <a:lnSpc>
                <a:spcPct val="120000"/>
              </a:lnSpc>
            </a:pPr>
            <a:endParaRPr lang="ru-RU" sz="8000" b="1" dirty="0" smtClean="0">
              <a:solidFill>
                <a:srgbClr val="7030A0"/>
              </a:solidFill>
              <a:latin typeface="Bookman Old Style" pitchFamily="18" charset="0"/>
            </a:endParaRPr>
          </a:p>
          <a:p>
            <a:pPr>
              <a:lnSpc>
                <a:spcPct val="120000"/>
              </a:lnSpc>
            </a:pPr>
            <a:endParaRPr lang="ru-RU" sz="8000" b="1" dirty="0" smtClean="0">
              <a:solidFill>
                <a:srgbClr val="7030A0"/>
              </a:solidFill>
              <a:latin typeface="Bookman Old Style" pitchFamily="18" charset="0"/>
            </a:endParaRPr>
          </a:p>
          <a:p>
            <a:pPr>
              <a:lnSpc>
                <a:spcPct val="120000"/>
              </a:lnSpc>
            </a:pPr>
            <a:endParaRPr lang="ru-RU" sz="8000" b="1" dirty="0" smtClean="0">
              <a:solidFill>
                <a:srgbClr val="7030A0"/>
              </a:solidFill>
              <a:latin typeface="Bookman Old Style" pitchFamily="18" charset="0"/>
            </a:endParaRPr>
          </a:p>
          <a:p>
            <a:pPr>
              <a:lnSpc>
                <a:spcPct val="120000"/>
              </a:lnSpc>
            </a:pPr>
            <a:endParaRPr lang="ru-RU" sz="8000" b="1" dirty="0" smtClean="0">
              <a:solidFill>
                <a:srgbClr val="7030A0"/>
              </a:solidFill>
              <a:latin typeface="Bookman Old Style" pitchFamily="18" charset="0"/>
            </a:endParaRPr>
          </a:p>
          <a:p>
            <a:pPr>
              <a:lnSpc>
                <a:spcPct val="120000"/>
              </a:lnSpc>
            </a:pPr>
            <a:endParaRPr lang="ru-RU" sz="8000" b="1" dirty="0" smtClean="0">
              <a:solidFill>
                <a:srgbClr val="7030A0"/>
              </a:solidFill>
              <a:latin typeface="Bookman Old Style" pitchFamily="18" charset="0"/>
            </a:endParaRPr>
          </a:p>
          <a:p>
            <a:pPr>
              <a:lnSpc>
                <a:spcPct val="120000"/>
              </a:lnSpc>
            </a:pPr>
            <a:endParaRPr lang="ru-RU" sz="8000" b="1" dirty="0" smtClean="0">
              <a:solidFill>
                <a:srgbClr val="7030A0"/>
              </a:solidFill>
              <a:latin typeface="Bookman Old Style" pitchFamily="18" charset="0"/>
            </a:endParaRPr>
          </a:p>
          <a:p>
            <a:pPr>
              <a:lnSpc>
                <a:spcPct val="120000"/>
              </a:lnSpc>
            </a:pPr>
            <a:r>
              <a:rPr lang="ru-RU" sz="8000" b="1" dirty="0" smtClean="0">
                <a:solidFill>
                  <a:srgbClr val="7030A0"/>
                </a:solidFill>
                <a:latin typeface="Bookman Old Style" pitchFamily="18" charset="0"/>
              </a:rPr>
              <a:t>  </a:t>
            </a:r>
          </a:p>
          <a:p>
            <a:pPr>
              <a:lnSpc>
                <a:spcPct val="120000"/>
              </a:lnSpc>
            </a:pPr>
            <a:endParaRPr lang="ru-RU" sz="8000" b="1" dirty="0" smtClean="0">
              <a:solidFill>
                <a:srgbClr val="7030A0"/>
              </a:solidFill>
              <a:latin typeface="Bookman Old Style" pitchFamily="18" charset="0"/>
            </a:endParaRPr>
          </a:p>
          <a:p>
            <a:pPr>
              <a:lnSpc>
                <a:spcPct val="120000"/>
              </a:lnSpc>
            </a:pPr>
            <a:endParaRPr lang="ru-RU" sz="8000" b="1" dirty="0" smtClean="0">
              <a:solidFill>
                <a:srgbClr val="7030A0"/>
              </a:solidFill>
              <a:latin typeface="Bookman Old Style" pitchFamily="18" charset="0"/>
            </a:endParaRPr>
          </a:p>
          <a:p>
            <a:pPr>
              <a:lnSpc>
                <a:spcPct val="120000"/>
              </a:lnSpc>
            </a:pPr>
            <a:endParaRPr lang="ru-RU" sz="8000" b="1" dirty="0" smtClean="0">
              <a:solidFill>
                <a:srgbClr val="7030A0"/>
              </a:solidFill>
              <a:latin typeface="Bookman Old Style" pitchFamily="18" charset="0"/>
            </a:endParaRPr>
          </a:p>
          <a:p>
            <a:pPr>
              <a:lnSpc>
                <a:spcPct val="120000"/>
              </a:lnSpc>
            </a:pPr>
            <a:r>
              <a:rPr lang="ru-RU" sz="14400" b="1" dirty="0" smtClean="0">
                <a:solidFill>
                  <a:srgbClr val="0070C0"/>
                </a:solidFill>
                <a:latin typeface="Bookman Old Style" pitchFamily="18" charset="0"/>
              </a:rPr>
              <a:t>Занятие по ФЭМП для </a:t>
            </a:r>
            <a:r>
              <a:rPr lang="ru-RU" sz="14400" b="1" smtClean="0">
                <a:solidFill>
                  <a:srgbClr val="0070C0"/>
                </a:solidFill>
                <a:latin typeface="Bookman Old Style" pitchFamily="18" charset="0"/>
              </a:rPr>
              <a:t>детей </a:t>
            </a:r>
            <a:endParaRPr lang="ru-RU" sz="14400" b="1" smtClean="0">
              <a:solidFill>
                <a:srgbClr val="0070C0"/>
              </a:solidFill>
              <a:latin typeface="Bookman Old Style" pitchFamily="18" charset="0"/>
            </a:endParaRPr>
          </a:p>
          <a:p>
            <a:pPr>
              <a:lnSpc>
                <a:spcPct val="120000"/>
              </a:lnSpc>
            </a:pPr>
            <a:r>
              <a:rPr lang="ru-RU" sz="14400" b="1" smtClean="0">
                <a:solidFill>
                  <a:srgbClr val="0070C0"/>
                </a:solidFill>
                <a:latin typeface="Bookman Old Style" pitchFamily="18" charset="0"/>
              </a:rPr>
              <a:t>2 </a:t>
            </a:r>
            <a:r>
              <a:rPr lang="ru-RU" sz="14400" b="1" dirty="0" smtClean="0">
                <a:solidFill>
                  <a:srgbClr val="0070C0"/>
                </a:solidFill>
                <a:latin typeface="Bookman Old Style" pitchFamily="18" charset="0"/>
              </a:rPr>
              <a:t>мл. гр.</a:t>
            </a:r>
          </a:p>
          <a:p>
            <a:pPr>
              <a:lnSpc>
                <a:spcPct val="120000"/>
              </a:lnSpc>
            </a:pPr>
            <a:r>
              <a:rPr lang="ru-RU" sz="9600" b="1" dirty="0" smtClean="0">
                <a:solidFill>
                  <a:srgbClr val="0070C0"/>
                </a:solidFill>
                <a:latin typeface="Bookman Old Style" pitchFamily="18" charset="0"/>
              </a:rPr>
              <a:t>Цель. </a:t>
            </a:r>
            <a:r>
              <a:rPr lang="ru-RU" sz="9600" dirty="0" smtClean="0">
                <a:solidFill>
                  <a:srgbClr val="0070C0"/>
                </a:solidFill>
                <a:latin typeface="Bookman Old Style" pitchFamily="18" charset="0"/>
              </a:rPr>
              <a:t>Упражнять в умении воспроизводить заданное количество движений и называть их словами </a:t>
            </a:r>
            <a:r>
              <a:rPr lang="ru-RU" sz="9600" i="1" dirty="0" smtClean="0">
                <a:solidFill>
                  <a:srgbClr val="0070C0"/>
                </a:solidFill>
                <a:latin typeface="Bookman Old Style" pitchFamily="18" charset="0"/>
              </a:rPr>
              <a:t>много </a:t>
            </a:r>
            <a:r>
              <a:rPr lang="ru-RU" sz="9600" dirty="0" smtClean="0">
                <a:solidFill>
                  <a:srgbClr val="0070C0"/>
                </a:solidFill>
                <a:latin typeface="Bookman Old Style" pitchFamily="18" charset="0"/>
              </a:rPr>
              <a:t>и </a:t>
            </a:r>
            <a:r>
              <a:rPr lang="ru-RU" sz="9600" i="1" dirty="0" smtClean="0">
                <a:solidFill>
                  <a:srgbClr val="0070C0"/>
                </a:solidFill>
                <a:latin typeface="Bookman Old Style" pitchFamily="18" charset="0"/>
              </a:rPr>
              <a:t>один.</a:t>
            </a:r>
            <a:endParaRPr lang="ru-RU" sz="9600" dirty="0" smtClean="0">
              <a:solidFill>
                <a:srgbClr val="0070C0"/>
              </a:solidFill>
              <a:latin typeface="Bookman Old Style" pitchFamily="18" charset="0"/>
            </a:endParaRPr>
          </a:p>
          <a:p>
            <a:pPr>
              <a:lnSpc>
                <a:spcPct val="120000"/>
              </a:lnSpc>
            </a:pPr>
            <a:r>
              <a:rPr lang="ru-RU" sz="9600" dirty="0" smtClean="0">
                <a:solidFill>
                  <a:srgbClr val="0070C0"/>
                </a:solidFill>
                <a:latin typeface="Bookman Old Style" pitchFamily="18" charset="0"/>
              </a:rPr>
              <a:t>• Закреплять умение различать и называть части суток: </a:t>
            </a:r>
            <a:r>
              <a:rPr lang="ru-RU" sz="9600" i="1" dirty="0" smtClean="0">
                <a:solidFill>
                  <a:srgbClr val="0070C0"/>
                </a:solidFill>
                <a:latin typeface="Bookman Old Style" pitchFamily="18" charset="0"/>
              </a:rPr>
              <a:t>утро, вечер.</a:t>
            </a:r>
            <a:endParaRPr lang="ru-RU" sz="9600" dirty="0" smtClean="0">
              <a:solidFill>
                <a:srgbClr val="0070C0"/>
              </a:solidFill>
              <a:latin typeface="Bookman Old Style" pitchFamily="18" charset="0"/>
            </a:endParaRP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57554" y="457200"/>
            <a:ext cx="5634046" cy="2328858"/>
          </a:xfrm>
        </p:spPr>
        <p:txBody>
          <a:bodyPr>
            <a:noAutofit/>
          </a:bodyPr>
          <a:lstStyle/>
          <a:p>
            <a:r>
              <a:rPr lang="ru-RU" sz="1600" b="1" dirty="0" smtClean="0">
                <a:latin typeface="Bookman Old Style" pitchFamily="18" charset="0"/>
              </a:rPr>
              <a:t/>
            </a:r>
            <a:br>
              <a:rPr lang="ru-RU" sz="1600" b="1" dirty="0" smtClean="0">
                <a:latin typeface="Bookman Old Style" pitchFamily="18" charset="0"/>
              </a:rPr>
            </a:br>
            <a:r>
              <a:rPr lang="ru-RU" sz="1600" b="1" dirty="0" smtClean="0">
                <a:latin typeface="Bookman Old Style" pitchFamily="18" charset="0"/>
              </a:rPr>
              <a:t/>
            </a:r>
            <a:br>
              <a:rPr lang="ru-RU" sz="1600" b="1" dirty="0" smtClean="0">
                <a:latin typeface="Bookman Old Style" pitchFamily="18" charset="0"/>
              </a:rPr>
            </a:br>
            <a:r>
              <a:rPr lang="ru-RU" sz="1600" b="1" dirty="0" smtClean="0">
                <a:latin typeface="Bookman Old Style" pitchFamily="18" charset="0"/>
              </a:rPr>
              <a:t/>
            </a:r>
            <a:br>
              <a:rPr lang="ru-RU" sz="1600" b="1" dirty="0" smtClean="0">
                <a:latin typeface="Bookman Old Style" pitchFamily="18" charset="0"/>
              </a:rPr>
            </a:br>
            <a:r>
              <a:rPr lang="ru-RU" sz="1600" b="1" dirty="0" smtClean="0">
                <a:latin typeface="Bookman Old Style" pitchFamily="18" charset="0"/>
              </a:rPr>
              <a:t/>
            </a:r>
            <a:br>
              <a:rPr lang="ru-RU" sz="1600" b="1" dirty="0" smtClean="0">
                <a:latin typeface="Bookman Old Style" pitchFamily="18" charset="0"/>
              </a:rPr>
            </a:br>
            <a:r>
              <a:rPr lang="ru-RU" sz="1600" b="1" dirty="0" smtClean="0">
                <a:latin typeface="Bookman Old Style" pitchFamily="18" charset="0"/>
              </a:rPr>
              <a:t/>
            </a:r>
            <a:br>
              <a:rPr lang="ru-RU" sz="1600" b="1" dirty="0" smtClean="0">
                <a:latin typeface="Bookman Old Style" pitchFamily="18" charset="0"/>
              </a:rPr>
            </a:br>
            <a:r>
              <a:rPr lang="ru-RU" sz="1600" b="1" dirty="0" smtClean="0">
                <a:latin typeface="Bookman Old Style" pitchFamily="18" charset="0"/>
              </a:rPr>
              <a:t/>
            </a:r>
            <a:br>
              <a:rPr lang="ru-RU" sz="1600" b="1" dirty="0" smtClean="0">
                <a:latin typeface="Bookman Old Style" pitchFamily="18" charset="0"/>
              </a:rPr>
            </a:br>
            <a:r>
              <a:rPr lang="ru-RU" sz="1600" b="1" dirty="0" smtClean="0">
                <a:latin typeface="Bookman Old Style" pitchFamily="18" charset="0"/>
              </a:rPr>
              <a:t/>
            </a:r>
            <a:br>
              <a:rPr lang="ru-RU" sz="1600" b="1" dirty="0" smtClean="0">
                <a:latin typeface="Bookman Old Style" pitchFamily="18" charset="0"/>
              </a:rPr>
            </a:br>
            <a:r>
              <a:rPr lang="ru-RU" sz="1600" b="1" dirty="0" smtClean="0">
                <a:latin typeface="Bookman Old Style" pitchFamily="18" charset="0"/>
              </a:rPr>
              <a:t/>
            </a:r>
            <a:br>
              <a:rPr lang="ru-RU" sz="1600" b="1" dirty="0" smtClean="0">
                <a:latin typeface="Bookman Old Style" pitchFamily="18" charset="0"/>
              </a:rPr>
            </a:br>
            <a:r>
              <a:rPr lang="ru-RU" sz="1600" b="1" dirty="0" smtClean="0">
                <a:latin typeface="Bookman Old Style" pitchFamily="18" charset="0"/>
              </a:rPr>
              <a:t/>
            </a:r>
            <a:br>
              <a:rPr lang="ru-RU" sz="1600" b="1" dirty="0" smtClean="0">
                <a:latin typeface="Bookman Old Style" pitchFamily="18" charset="0"/>
              </a:rPr>
            </a:br>
            <a:r>
              <a:rPr lang="ru-RU" sz="1600" b="1" dirty="0" smtClean="0">
                <a:latin typeface="Bookman Old Style" pitchFamily="18" charset="0"/>
              </a:rPr>
              <a:t/>
            </a:r>
            <a:br>
              <a:rPr lang="ru-RU" sz="1600" b="1" dirty="0" smtClean="0">
                <a:latin typeface="Bookman Old Style" pitchFamily="18" charset="0"/>
              </a:rPr>
            </a:br>
            <a:r>
              <a:rPr lang="ru-RU" sz="1600" b="1" dirty="0" smtClean="0">
                <a:latin typeface="Bookman Old Style" pitchFamily="18" charset="0"/>
              </a:rPr>
              <a:t/>
            </a:r>
            <a:br>
              <a:rPr lang="ru-RU" sz="1600" b="1" dirty="0" smtClean="0">
                <a:latin typeface="Bookman Old Style" pitchFamily="18" charset="0"/>
              </a:rPr>
            </a:br>
            <a:r>
              <a:rPr lang="ru-RU" sz="1600" b="1" dirty="0" smtClean="0">
                <a:latin typeface="Bookman Old Style" pitchFamily="18" charset="0"/>
              </a:rPr>
              <a:t/>
            </a:r>
            <a:br>
              <a:rPr lang="ru-RU" sz="1600" b="1" dirty="0" smtClean="0">
                <a:latin typeface="Bookman Old Style" pitchFamily="18" charset="0"/>
              </a:rPr>
            </a:br>
            <a:r>
              <a:rPr lang="ru-RU" sz="1600" b="1" dirty="0" smtClean="0">
                <a:latin typeface="Bookman Old Style" pitchFamily="18" charset="0"/>
              </a:rPr>
              <a:t/>
            </a:r>
            <a:br>
              <a:rPr lang="ru-RU" sz="1600" b="1" dirty="0" smtClean="0">
                <a:latin typeface="Bookman Old Style" pitchFamily="18" charset="0"/>
              </a:rPr>
            </a:br>
            <a:r>
              <a:rPr lang="ru-RU" sz="1600" b="1" dirty="0" smtClean="0">
                <a:latin typeface="Bookman Old Style" pitchFamily="18" charset="0"/>
              </a:rPr>
              <a:t/>
            </a:r>
            <a:br>
              <a:rPr lang="ru-RU" sz="1600" b="1" dirty="0" smtClean="0">
                <a:latin typeface="Bookman Old Style" pitchFamily="18" charset="0"/>
              </a:rPr>
            </a:br>
            <a:r>
              <a:rPr lang="ru-RU" sz="1600" b="1" dirty="0" smtClean="0">
                <a:latin typeface="Bookman Old Style" pitchFamily="18" charset="0"/>
              </a:rPr>
              <a:t/>
            </a:r>
            <a:br>
              <a:rPr lang="ru-RU" sz="1600" b="1" dirty="0" smtClean="0">
                <a:latin typeface="Bookman Old Style" pitchFamily="18" charset="0"/>
              </a:rPr>
            </a:br>
            <a:r>
              <a:rPr lang="ru-RU" sz="1600" b="1" dirty="0" smtClean="0">
                <a:latin typeface="Bookman Old Style" pitchFamily="18" charset="0"/>
              </a:rPr>
              <a:t/>
            </a:r>
            <a:br>
              <a:rPr lang="ru-RU" sz="1600" b="1" dirty="0" smtClean="0">
                <a:latin typeface="Bookman Old Style" pitchFamily="18" charset="0"/>
              </a:rPr>
            </a:br>
            <a:r>
              <a:rPr lang="ru-RU" sz="1600" b="1" dirty="0" smtClean="0">
                <a:latin typeface="Bookman Old Style" pitchFamily="18" charset="0"/>
              </a:rPr>
              <a:t/>
            </a:r>
            <a:br>
              <a:rPr lang="ru-RU" sz="1600" b="1" dirty="0" smtClean="0">
                <a:latin typeface="Bookman Old Style" pitchFamily="18" charset="0"/>
              </a:rPr>
            </a:br>
            <a:r>
              <a:rPr lang="ru-RU" sz="1600" b="1" dirty="0" smtClean="0">
                <a:latin typeface="Bookman Old Style" pitchFamily="18" charset="0"/>
              </a:rPr>
              <a:t/>
            </a:r>
            <a:br>
              <a:rPr lang="ru-RU" sz="1600" b="1" dirty="0" smtClean="0">
                <a:latin typeface="Bookman Old Style" pitchFamily="18" charset="0"/>
              </a:rPr>
            </a:br>
            <a:r>
              <a:rPr lang="ru-RU" sz="1600" b="1" dirty="0" smtClean="0">
                <a:solidFill>
                  <a:srgbClr val="0070C0"/>
                </a:solidFill>
                <a:latin typeface="Bookman Old Style" pitchFamily="18" charset="0"/>
              </a:rPr>
              <a:t>I часть. </a:t>
            </a:r>
            <a:br>
              <a:rPr lang="ru-RU" sz="1600" b="1" dirty="0" smtClean="0">
                <a:solidFill>
                  <a:srgbClr val="0070C0"/>
                </a:solidFill>
                <a:latin typeface="Bookman Old Style" pitchFamily="18" charset="0"/>
              </a:rPr>
            </a:br>
            <a:r>
              <a:rPr lang="ru-RU" sz="1600" b="1" dirty="0" smtClean="0">
                <a:solidFill>
                  <a:srgbClr val="0070C0"/>
                </a:solidFill>
                <a:latin typeface="Bookman Old Style" pitchFamily="18" charset="0"/>
              </a:rPr>
              <a:t>«Здравствуйте, ребята. Я пришла к вам в гости из сказки, а зовут меня  Маша. Я слышала, что детки в детском саду занимаются и много что знают, вот я и хочу это узнать. Давайте сначала поиграем в </a:t>
            </a:r>
            <a:r>
              <a:rPr lang="ru-RU" sz="1600" b="1" dirty="0" smtClean="0">
                <a:solidFill>
                  <a:srgbClr val="C00000"/>
                </a:solidFill>
                <a:latin typeface="Bookman Old Style" pitchFamily="18" charset="0"/>
              </a:rPr>
              <a:t>Игру «Сделай, как я».</a:t>
            </a:r>
            <a:r>
              <a:rPr lang="ru-RU" sz="1600" dirty="0" smtClean="0">
                <a:solidFill>
                  <a:srgbClr val="0070C0"/>
                </a:solidFill>
                <a:latin typeface="Bookman Old Style" pitchFamily="18" charset="0"/>
              </a:rPr>
              <a:t/>
            </a:r>
            <a:br>
              <a:rPr lang="ru-RU" sz="1600" dirty="0" smtClean="0">
                <a:solidFill>
                  <a:srgbClr val="0070C0"/>
                </a:solidFill>
                <a:latin typeface="Bookman Old Style" pitchFamily="18" charset="0"/>
              </a:rPr>
            </a:br>
            <a:r>
              <a:rPr lang="ru-RU" sz="1600" dirty="0" smtClean="0">
                <a:solidFill>
                  <a:srgbClr val="0070C0"/>
                </a:solidFill>
                <a:latin typeface="Bookman Old Style" pitchFamily="18" charset="0"/>
              </a:rPr>
              <a:t>   выбудете выполнять различные движения ,которые я вам буду называть, а затем вы будете </a:t>
            </a:r>
            <a:r>
              <a:rPr lang="ru-RU" sz="1600" dirty="0" err="1" smtClean="0">
                <a:solidFill>
                  <a:srgbClr val="0070C0"/>
                </a:solidFill>
                <a:latin typeface="Bookman Old Style" pitchFamily="18" charset="0"/>
              </a:rPr>
              <a:t>выполнятьть</a:t>
            </a:r>
            <a:r>
              <a:rPr lang="ru-RU" sz="1600" dirty="0" smtClean="0">
                <a:solidFill>
                  <a:srgbClr val="0070C0"/>
                </a:solidFill>
                <a:latin typeface="Bookman Old Style" pitchFamily="18" charset="0"/>
              </a:rPr>
              <a:t> действия по команде, переходя от одного вида движений к другому (прыгать, останавливаться, шагать), назвать, сколько движений сделали.</a:t>
            </a:r>
            <a:r>
              <a:rPr lang="ru-RU" sz="1600" i="1" dirty="0" smtClean="0">
                <a:solidFill>
                  <a:srgbClr val="0070C0"/>
                </a:solidFill>
                <a:latin typeface="Bookman Old Style" pitchFamily="18" charset="0"/>
              </a:rPr>
              <a:t>(Один, много.)</a:t>
            </a:r>
            <a:br>
              <a:rPr lang="ru-RU" sz="1600" i="1" dirty="0" smtClean="0">
                <a:solidFill>
                  <a:srgbClr val="0070C0"/>
                </a:solidFill>
                <a:latin typeface="Bookman Old Style" pitchFamily="18" charset="0"/>
              </a:rPr>
            </a:br>
            <a:r>
              <a:rPr lang="ru-RU" sz="1600" b="1" i="1" dirty="0" smtClean="0">
                <a:solidFill>
                  <a:srgbClr val="0070C0"/>
                </a:solidFill>
                <a:latin typeface="Bookman Old Style" pitchFamily="18" charset="0"/>
              </a:rPr>
              <a:t>1.прыжки </a:t>
            </a:r>
            <a:r>
              <a:rPr lang="ru-RU" sz="1600" i="1" dirty="0" smtClean="0">
                <a:solidFill>
                  <a:srgbClr val="0070C0"/>
                </a:solidFill>
                <a:latin typeface="Bookman Old Style" pitchFamily="18" charset="0"/>
              </a:rPr>
              <a:t>.</a:t>
            </a:r>
            <a:br>
              <a:rPr lang="ru-RU" sz="1600" i="1" dirty="0" smtClean="0">
                <a:solidFill>
                  <a:srgbClr val="0070C0"/>
                </a:solidFill>
                <a:latin typeface="Bookman Old Style" pitchFamily="18" charset="0"/>
              </a:rPr>
            </a:br>
            <a:r>
              <a:rPr lang="ru-RU" sz="1600" i="1" dirty="0" smtClean="0">
                <a:solidFill>
                  <a:srgbClr val="0070C0"/>
                </a:solidFill>
                <a:latin typeface="Bookman Old Style" pitchFamily="18" charset="0"/>
              </a:rPr>
              <a:t/>
            </a:r>
            <a:br>
              <a:rPr lang="ru-RU" sz="1600" i="1" dirty="0" smtClean="0">
                <a:solidFill>
                  <a:srgbClr val="0070C0"/>
                </a:solidFill>
                <a:latin typeface="Bookman Old Style" pitchFamily="18" charset="0"/>
              </a:rPr>
            </a:br>
            <a:r>
              <a:rPr lang="ru-RU" sz="1600" i="1" dirty="0" smtClean="0">
                <a:solidFill>
                  <a:srgbClr val="0070C0"/>
                </a:solidFill>
                <a:latin typeface="Bookman Old Style" pitchFamily="18" charset="0"/>
              </a:rPr>
              <a:t>Сколько раз вы прыгали? (сначала много, потом один)</a:t>
            </a:r>
            <a:br>
              <a:rPr lang="ru-RU" sz="1600" i="1" dirty="0" smtClean="0">
                <a:solidFill>
                  <a:srgbClr val="0070C0"/>
                </a:solidFill>
                <a:latin typeface="Bookman Old Style" pitchFamily="18" charset="0"/>
              </a:rPr>
            </a:br>
            <a:r>
              <a:rPr lang="ru-RU" sz="1600" b="1" i="1" dirty="0" smtClean="0">
                <a:solidFill>
                  <a:srgbClr val="0070C0"/>
                </a:solidFill>
                <a:latin typeface="Bookman Old Style" pitchFamily="18" charset="0"/>
              </a:rPr>
              <a:t>2.остановится</a:t>
            </a:r>
            <a:r>
              <a:rPr lang="ru-RU" sz="1600" i="1" dirty="0" smtClean="0">
                <a:solidFill>
                  <a:srgbClr val="0070C0"/>
                </a:solidFill>
                <a:latin typeface="Bookman Old Style" pitchFamily="18" charset="0"/>
              </a:rPr>
              <a:t/>
            </a:r>
            <a:br>
              <a:rPr lang="ru-RU" sz="1600" i="1" dirty="0" smtClean="0">
                <a:solidFill>
                  <a:srgbClr val="0070C0"/>
                </a:solidFill>
                <a:latin typeface="Bookman Old Style" pitchFamily="18" charset="0"/>
              </a:rPr>
            </a:br>
            <a:r>
              <a:rPr lang="ru-RU" sz="1600" i="1" dirty="0" smtClean="0">
                <a:solidFill>
                  <a:srgbClr val="0070C0"/>
                </a:solidFill>
                <a:latin typeface="Bookman Old Style" pitchFamily="18" charset="0"/>
              </a:rPr>
              <a:t/>
            </a:r>
            <a:br>
              <a:rPr lang="ru-RU" sz="1600" i="1" dirty="0" smtClean="0">
                <a:solidFill>
                  <a:srgbClr val="0070C0"/>
                </a:solidFill>
                <a:latin typeface="Bookman Old Style" pitchFamily="18" charset="0"/>
              </a:rPr>
            </a:br>
            <a:r>
              <a:rPr lang="ru-RU" sz="1600" b="1" dirty="0" smtClean="0">
                <a:solidFill>
                  <a:srgbClr val="0070C0"/>
                </a:solidFill>
                <a:latin typeface="Bookman Old Style" pitchFamily="18" charset="0"/>
              </a:rPr>
              <a:t>3. шагать</a:t>
            </a:r>
            <a:br>
              <a:rPr lang="ru-RU" sz="1600" b="1" dirty="0" smtClean="0">
                <a:solidFill>
                  <a:srgbClr val="0070C0"/>
                </a:solidFill>
                <a:latin typeface="Bookman Old Style" pitchFamily="18" charset="0"/>
              </a:rPr>
            </a:br>
            <a:r>
              <a:rPr lang="ru-RU" sz="1600" b="1" dirty="0" smtClean="0">
                <a:solidFill>
                  <a:srgbClr val="0070C0"/>
                </a:solidFill>
                <a:latin typeface="Bookman Old Style" pitchFamily="18" charset="0"/>
              </a:rPr>
              <a:t/>
            </a:r>
            <a:br>
              <a:rPr lang="ru-RU" sz="1600" b="1" dirty="0" smtClean="0">
                <a:solidFill>
                  <a:srgbClr val="0070C0"/>
                </a:solidFill>
                <a:latin typeface="Bookman Old Style" pitchFamily="18" charset="0"/>
              </a:rPr>
            </a:br>
            <a:r>
              <a:rPr lang="ru-RU" sz="1600" i="1" dirty="0" smtClean="0">
                <a:solidFill>
                  <a:srgbClr val="0070C0"/>
                </a:solidFill>
                <a:latin typeface="Bookman Old Style" pitchFamily="18" charset="0"/>
              </a:rPr>
              <a:t/>
            </a:r>
            <a:br>
              <a:rPr lang="ru-RU" sz="1600" i="1" dirty="0" smtClean="0">
                <a:solidFill>
                  <a:srgbClr val="0070C0"/>
                </a:solidFill>
                <a:latin typeface="Bookman Old Style" pitchFamily="18" charset="0"/>
              </a:rPr>
            </a:br>
            <a:r>
              <a:rPr lang="ru-RU" sz="1600" i="1" dirty="0" smtClean="0">
                <a:solidFill>
                  <a:srgbClr val="0070C0"/>
                </a:solidFill>
                <a:latin typeface="Bookman Old Style" pitchFamily="18" charset="0"/>
              </a:rPr>
              <a:t/>
            </a:r>
            <a:br>
              <a:rPr lang="ru-RU" sz="1600" i="1" dirty="0" smtClean="0">
                <a:solidFill>
                  <a:srgbClr val="0070C0"/>
                </a:solidFill>
                <a:latin typeface="Bookman Old Style" pitchFamily="18" charset="0"/>
              </a:rPr>
            </a:br>
            <a:r>
              <a:rPr lang="ru-RU" sz="1600" i="1" dirty="0" smtClean="0">
                <a:solidFill>
                  <a:srgbClr val="0070C0"/>
                </a:solidFill>
                <a:latin typeface="Bookman Old Style" pitchFamily="18" charset="0"/>
              </a:rPr>
              <a:t/>
            </a:r>
            <a:br>
              <a:rPr lang="ru-RU" sz="1600" i="1" dirty="0" smtClean="0">
                <a:solidFill>
                  <a:srgbClr val="0070C0"/>
                </a:solidFill>
                <a:latin typeface="Bookman Old Style" pitchFamily="18" charset="0"/>
              </a:rPr>
            </a:br>
            <a:r>
              <a:rPr lang="ru-RU" sz="1600" i="1" dirty="0" smtClean="0">
                <a:solidFill>
                  <a:srgbClr val="0070C0"/>
                </a:solidFill>
                <a:latin typeface="Bookman Old Style" pitchFamily="18" charset="0"/>
              </a:rPr>
              <a:t/>
            </a:r>
            <a:br>
              <a:rPr lang="ru-RU" sz="1600" i="1" dirty="0" smtClean="0">
                <a:solidFill>
                  <a:srgbClr val="0070C0"/>
                </a:solidFill>
                <a:latin typeface="Bookman Old Style" pitchFamily="18" charset="0"/>
              </a:rPr>
            </a:br>
            <a:r>
              <a:rPr lang="ru-RU" sz="1600" i="1" dirty="0" smtClean="0">
                <a:solidFill>
                  <a:srgbClr val="0070C0"/>
                </a:solidFill>
                <a:latin typeface="Bookman Old Style" pitchFamily="18" charset="0"/>
              </a:rPr>
              <a:t/>
            </a:r>
            <a:br>
              <a:rPr lang="ru-RU" sz="1600" i="1" dirty="0" smtClean="0">
                <a:solidFill>
                  <a:srgbClr val="0070C0"/>
                </a:solidFill>
                <a:latin typeface="Bookman Old Style" pitchFamily="18" charset="0"/>
              </a:rPr>
            </a:br>
            <a:r>
              <a:rPr lang="ru-RU" sz="1600" dirty="0" smtClean="0">
                <a:latin typeface="Bookman Old Style" pitchFamily="18" charset="0"/>
              </a:rPr>
              <a:t/>
            </a:r>
            <a:br>
              <a:rPr lang="ru-RU" sz="1600" dirty="0" smtClean="0">
                <a:latin typeface="Bookman Old Style" pitchFamily="18" charset="0"/>
              </a:rPr>
            </a:br>
            <a:endParaRPr lang="ru-RU" sz="1600" dirty="0">
              <a:latin typeface="Bookman Old Style" pitchFamily="18" charset="0"/>
            </a:endParaRPr>
          </a:p>
        </p:txBody>
      </p:sp>
      <p:pic>
        <p:nvPicPr>
          <p:cNvPr id="4" name="Содержимое 3" descr="https://avatars.mds.yandex.net/get-pdb/477388/37f92c7f-a4a6-4b65-b194-aa9283c672b2/s1200?webp=false"/>
          <p:cNvPicPr>
            <a:picLocks noGrp="1"/>
          </p:cNvPicPr>
          <p:nvPr>
            <p:ph idx="1"/>
          </p:nvPr>
        </p:nvPicPr>
        <p:blipFill>
          <a:blip r:embed="rId2"/>
          <a:srcRect/>
          <a:stretch>
            <a:fillRect/>
          </a:stretch>
        </p:blipFill>
        <p:spPr bwMode="auto">
          <a:xfrm>
            <a:off x="357158" y="285728"/>
            <a:ext cx="2786082" cy="6169036"/>
          </a:xfrm>
          <a:prstGeom prst="rect">
            <a:avLst/>
          </a:prstGeom>
          <a:noFill/>
          <a:ln w="9525">
            <a:noFill/>
            <a:miter lim="800000"/>
            <a:headEnd/>
            <a:tailEnd/>
          </a:ln>
        </p:spPr>
      </p:pic>
      <p:pic>
        <p:nvPicPr>
          <p:cNvPr id="5" name="Рисунок 4" descr="https://st2.depositphotos.com/1890375/9363/v/950/depositphotos_93638422-stock-illustration-some-funny-children.jpg"/>
          <p:cNvPicPr/>
          <p:nvPr/>
        </p:nvPicPr>
        <p:blipFill>
          <a:blip r:embed="rId3" cstate="print"/>
          <a:srcRect/>
          <a:stretch>
            <a:fillRect/>
          </a:stretch>
        </p:blipFill>
        <p:spPr bwMode="auto">
          <a:xfrm>
            <a:off x="4786314" y="3714752"/>
            <a:ext cx="1643074" cy="500066"/>
          </a:xfrm>
          <a:prstGeom prst="rect">
            <a:avLst/>
          </a:prstGeom>
          <a:noFill/>
          <a:ln w="9525">
            <a:noFill/>
            <a:miter lim="800000"/>
            <a:headEnd/>
            <a:tailEnd/>
          </a:ln>
        </p:spPr>
      </p:pic>
      <p:pic>
        <p:nvPicPr>
          <p:cNvPr id="6" name="Рисунок 5" descr="https://thumbs.dreamstime.com/z/%D0%BC%D0%B0-%D1%8C%D1%87%D0%B8%D0%BA-%D0%B8-%D0%B5%D0%B2%D1%83%D1%88%D0%BA%D0%B8-33097861.jpg"/>
          <p:cNvPicPr/>
          <p:nvPr/>
        </p:nvPicPr>
        <p:blipFill>
          <a:blip r:embed="rId4" cstate="print"/>
          <a:srcRect/>
          <a:stretch>
            <a:fillRect/>
          </a:stretch>
        </p:blipFill>
        <p:spPr bwMode="auto">
          <a:xfrm>
            <a:off x="5857884" y="4572008"/>
            <a:ext cx="1127179" cy="714380"/>
          </a:xfrm>
          <a:prstGeom prst="rect">
            <a:avLst/>
          </a:prstGeom>
          <a:noFill/>
          <a:ln w="9525">
            <a:noFill/>
            <a:miter lim="800000"/>
            <a:headEnd/>
            <a:tailEnd/>
          </a:ln>
        </p:spPr>
      </p:pic>
      <p:sp>
        <p:nvSpPr>
          <p:cNvPr id="7" name="Прямоугольник 6"/>
          <p:cNvSpPr/>
          <p:nvPr/>
        </p:nvSpPr>
        <p:spPr>
          <a:xfrm>
            <a:off x="3214678" y="5691157"/>
            <a:ext cx="3643322" cy="646331"/>
          </a:xfrm>
          <a:prstGeom prst="rect">
            <a:avLst/>
          </a:prstGeom>
        </p:spPr>
        <p:txBody>
          <a:bodyPr wrap="square">
            <a:spAutoFit/>
          </a:bodyPr>
          <a:lstStyle/>
          <a:p>
            <a:r>
              <a:rPr lang="ru-RU" i="1" dirty="0" smtClean="0">
                <a:solidFill>
                  <a:srgbClr val="0070C0"/>
                </a:solidFill>
                <a:latin typeface="Bookman Old Style" pitchFamily="18" charset="0"/>
              </a:rPr>
              <a:t>Сколько раз вы шагали? (сначала много, потом один)</a:t>
            </a:r>
            <a:endParaRPr lang="ru-RU" dirty="0"/>
          </a:p>
        </p:txBody>
      </p:sp>
      <p:pic>
        <p:nvPicPr>
          <p:cNvPr id="8" name="Рисунок 7" descr="http://www.ds-sol.ru/tinybrowser/fulls/images/kartinki/3/9/marshiruyut-bez-nadpisi.jpg"/>
          <p:cNvPicPr/>
          <p:nvPr/>
        </p:nvPicPr>
        <p:blipFill>
          <a:blip r:embed="rId5" cstate="print"/>
          <a:srcRect/>
          <a:stretch>
            <a:fillRect/>
          </a:stretch>
        </p:blipFill>
        <p:spPr bwMode="auto">
          <a:xfrm>
            <a:off x="4714876" y="5072074"/>
            <a:ext cx="1190016" cy="71438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43174" y="457200"/>
            <a:ext cx="6348426" cy="3114676"/>
          </a:xfrm>
        </p:spPr>
        <p:txBody>
          <a:bodyPr>
            <a:normAutofit/>
          </a:bodyPr>
          <a:lstStyle/>
          <a:p>
            <a:r>
              <a:rPr lang="ru-RU" sz="1800" b="1" dirty="0" smtClean="0">
                <a:solidFill>
                  <a:srgbClr val="C00000"/>
                </a:solidFill>
                <a:latin typeface="Bookman Old Style" pitchFamily="18" charset="0"/>
              </a:rPr>
              <a:t>II часть. Игра «Строимся на зарядку».</a:t>
            </a:r>
            <a:r>
              <a:rPr lang="ru-RU" sz="1800" dirty="0" smtClean="0">
                <a:solidFill>
                  <a:srgbClr val="C00000"/>
                </a:solidFill>
                <a:latin typeface="Bookman Old Style" pitchFamily="18" charset="0"/>
              </a:rPr>
              <a:t/>
            </a:r>
            <a:br>
              <a:rPr lang="ru-RU" sz="1800" dirty="0" smtClean="0">
                <a:solidFill>
                  <a:srgbClr val="C00000"/>
                </a:solidFill>
                <a:latin typeface="Bookman Old Style" pitchFamily="18" charset="0"/>
              </a:rPr>
            </a:br>
            <a:r>
              <a:rPr lang="ru-RU" sz="1800" dirty="0" smtClean="0">
                <a:solidFill>
                  <a:srgbClr val="C00000"/>
                </a:solidFill>
                <a:latin typeface="Bookman Old Style" pitchFamily="18" charset="0"/>
              </a:rPr>
              <a:t>  </a:t>
            </a:r>
            <a:r>
              <a:rPr lang="ru-RU" sz="1800" dirty="0" smtClean="0">
                <a:solidFill>
                  <a:srgbClr val="0070C0"/>
                </a:solidFill>
                <a:latin typeface="Bookman Old Style" pitchFamily="18" charset="0"/>
              </a:rPr>
              <a:t> Я  предлагаю вам взять по одной бабочке и построиться по порядку в соответствии с образцом на карточке: желтая, красная, зеленая, желтая бабочки и т.д.</a:t>
            </a:r>
            <a:r>
              <a:rPr lang="ru-RU" sz="1800" dirty="0" smtClean="0">
                <a:latin typeface="Bookman Old Style" pitchFamily="18" charset="0"/>
              </a:rPr>
              <a:t/>
            </a:r>
            <a:br>
              <a:rPr lang="ru-RU" sz="1800" dirty="0" smtClean="0">
                <a:latin typeface="Bookman Old Style" pitchFamily="18" charset="0"/>
              </a:rPr>
            </a:br>
            <a:endParaRPr lang="ru-RU" sz="1800" dirty="0">
              <a:latin typeface="Bookman Old Style" pitchFamily="18" charset="0"/>
            </a:endParaRPr>
          </a:p>
        </p:txBody>
      </p:sp>
      <p:pic>
        <p:nvPicPr>
          <p:cNvPr id="4" name="Содержимое 3" descr="https://avatars.mds.yandex.net/get-pdb/477388/37f92c7f-a4a6-4b65-b194-aa9283c672b2/s1200?webp=false"/>
          <p:cNvPicPr>
            <a:picLocks noGrp="1"/>
          </p:cNvPicPr>
          <p:nvPr>
            <p:ph idx="1"/>
          </p:nvPr>
        </p:nvPicPr>
        <p:blipFill>
          <a:blip r:embed="rId2"/>
          <a:srcRect/>
          <a:stretch>
            <a:fillRect/>
          </a:stretch>
        </p:blipFill>
        <p:spPr bwMode="auto">
          <a:xfrm>
            <a:off x="142844" y="285728"/>
            <a:ext cx="2335980" cy="6454788"/>
          </a:xfrm>
          <a:prstGeom prst="rect">
            <a:avLst/>
          </a:prstGeom>
          <a:noFill/>
          <a:ln w="9525">
            <a:noFill/>
            <a:miter lim="800000"/>
            <a:headEnd/>
            <a:tailEnd/>
          </a:ln>
        </p:spPr>
      </p:pic>
      <p:pic>
        <p:nvPicPr>
          <p:cNvPr id="5" name="Рисунок 4" descr="https://images.by.prom.st/111762756_w640_h640_tortsevaya-zaglushka-gg11ec.jpg"/>
          <p:cNvPicPr/>
          <p:nvPr/>
        </p:nvPicPr>
        <p:blipFill>
          <a:blip r:embed="rId3" cstate="print"/>
          <a:srcRect/>
          <a:stretch>
            <a:fillRect/>
          </a:stretch>
        </p:blipFill>
        <p:spPr bwMode="auto">
          <a:xfrm>
            <a:off x="2928926" y="2714621"/>
            <a:ext cx="1156581" cy="1143008"/>
          </a:xfrm>
          <a:prstGeom prst="rect">
            <a:avLst/>
          </a:prstGeom>
          <a:noFill/>
          <a:ln w="9525">
            <a:noFill/>
            <a:miter lim="800000"/>
            <a:headEnd/>
            <a:tailEnd/>
          </a:ln>
        </p:spPr>
      </p:pic>
      <p:pic>
        <p:nvPicPr>
          <p:cNvPr id="6" name="Рисунок 5" descr="https://images.by.prom.st/111762756_w640_h640_tortsevaya-zaglushka-gg11ec.jpg"/>
          <p:cNvPicPr/>
          <p:nvPr/>
        </p:nvPicPr>
        <p:blipFill>
          <a:blip r:embed="rId4" cstate="print"/>
          <a:srcRect/>
          <a:stretch>
            <a:fillRect/>
          </a:stretch>
        </p:blipFill>
        <p:spPr bwMode="auto">
          <a:xfrm>
            <a:off x="4214811" y="2714621"/>
            <a:ext cx="1071570" cy="1071570"/>
          </a:xfrm>
          <a:prstGeom prst="rect">
            <a:avLst/>
          </a:prstGeom>
          <a:noFill/>
          <a:ln w="9525">
            <a:noFill/>
            <a:miter lim="800000"/>
            <a:headEnd/>
            <a:tailEnd/>
          </a:ln>
        </p:spPr>
      </p:pic>
      <p:pic>
        <p:nvPicPr>
          <p:cNvPr id="7" name="Рисунок 6" descr="https://images.by.prom.st/111762756_w640_h640_tortsevaya-zaglushka-gg11ec.jpg"/>
          <p:cNvPicPr/>
          <p:nvPr/>
        </p:nvPicPr>
        <p:blipFill>
          <a:blip r:embed="rId5" cstate="print"/>
          <a:srcRect/>
          <a:stretch>
            <a:fillRect/>
          </a:stretch>
        </p:blipFill>
        <p:spPr bwMode="auto">
          <a:xfrm>
            <a:off x="5429257" y="2714620"/>
            <a:ext cx="1143008" cy="1071569"/>
          </a:xfrm>
          <a:prstGeom prst="rect">
            <a:avLst/>
          </a:prstGeom>
          <a:noFill/>
          <a:ln w="9525">
            <a:noFill/>
            <a:miter lim="800000"/>
            <a:headEnd/>
            <a:tailEnd/>
          </a:ln>
        </p:spPr>
      </p:pic>
      <p:pic>
        <p:nvPicPr>
          <p:cNvPr id="8" name="Рисунок 7" descr="https://img2.freepng.ru/20180519/pzp/kisspng-monarch-butterfly-moth-nymphalidae-clip-art-5b00ac474dab92.5284819315267707593182.jpg"/>
          <p:cNvPicPr/>
          <p:nvPr/>
        </p:nvPicPr>
        <p:blipFill>
          <a:blip r:embed="rId6" cstate="print"/>
          <a:srcRect/>
          <a:stretch>
            <a:fillRect/>
          </a:stretch>
        </p:blipFill>
        <p:spPr bwMode="auto">
          <a:xfrm>
            <a:off x="3143240" y="2857496"/>
            <a:ext cx="714380" cy="785818"/>
          </a:xfrm>
          <a:prstGeom prst="rect">
            <a:avLst/>
          </a:prstGeom>
          <a:noFill/>
          <a:ln w="9525">
            <a:noFill/>
            <a:miter lim="800000"/>
            <a:headEnd/>
            <a:tailEnd/>
          </a:ln>
        </p:spPr>
      </p:pic>
      <p:pic>
        <p:nvPicPr>
          <p:cNvPr id="9" name="Рисунок 8" descr="https://i.ebayimg.com/00/s/NjU2WDgwNQ==/z/I4IAAOSwDGtcgyU6/$_57.JPG?set_id=8800005007"/>
          <p:cNvPicPr/>
          <p:nvPr/>
        </p:nvPicPr>
        <p:blipFill>
          <a:blip r:embed="rId7" cstate="print"/>
          <a:srcRect/>
          <a:stretch>
            <a:fillRect/>
          </a:stretch>
        </p:blipFill>
        <p:spPr bwMode="auto">
          <a:xfrm>
            <a:off x="4357686" y="2857496"/>
            <a:ext cx="785818" cy="785818"/>
          </a:xfrm>
          <a:prstGeom prst="rect">
            <a:avLst/>
          </a:prstGeom>
          <a:noFill/>
          <a:ln w="9525">
            <a:noFill/>
            <a:miter lim="800000"/>
            <a:headEnd/>
            <a:tailEnd/>
          </a:ln>
        </p:spPr>
      </p:pic>
      <p:pic>
        <p:nvPicPr>
          <p:cNvPr id="10" name="Рисунок 9" descr="https://i.pinimg.com/originals/51/47/94/514794ccbf6b327bb757207f96300ff3.jpg"/>
          <p:cNvPicPr/>
          <p:nvPr/>
        </p:nvPicPr>
        <p:blipFill>
          <a:blip r:embed="rId8" cstate="print"/>
          <a:srcRect/>
          <a:stretch>
            <a:fillRect/>
          </a:stretch>
        </p:blipFill>
        <p:spPr bwMode="auto">
          <a:xfrm flipH="1">
            <a:off x="5715008" y="2857496"/>
            <a:ext cx="642941" cy="857256"/>
          </a:xfrm>
          <a:prstGeom prst="rect">
            <a:avLst/>
          </a:prstGeom>
          <a:noFill/>
          <a:ln w="9525">
            <a:noFill/>
            <a:miter lim="800000"/>
            <a:headEnd/>
            <a:tailEnd/>
          </a:ln>
        </p:spPr>
      </p:pic>
      <p:pic>
        <p:nvPicPr>
          <p:cNvPr id="23" name="Рисунок 22" descr="https://images.by.prom.st/111762756_w640_h640_tortsevaya-zaglushka-gg11ec.jpg"/>
          <p:cNvPicPr/>
          <p:nvPr/>
        </p:nvPicPr>
        <p:blipFill>
          <a:blip r:embed="rId9" cstate="print"/>
          <a:srcRect/>
          <a:stretch>
            <a:fillRect/>
          </a:stretch>
        </p:blipFill>
        <p:spPr bwMode="auto">
          <a:xfrm>
            <a:off x="6643702" y="2643182"/>
            <a:ext cx="2286016" cy="1143008"/>
          </a:xfrm>
          <a:prstGeom prst="rect">
            <a:avLst/>
          </a:prstGeom>
          <a:noFill/>
          <a:ln w="9525">
            <a:noFill/>
            <a:miter lim="800000"/>
            <a:headEnd/>
            <a:tailEnd/>
          </a:ln>
        </p:spPr>
      </p:pic>
      <p:pic>
        <p:nvPicPr>
          <p:cNvPr id="24" name="Рисунок 23" descr="https://images.by.prom.st/111762756_w640_h640_tortsevaya-zaglushka-gg11ec.jpg"/>
          <p:cNvPicPr/>
          <p:nvPr/>
        </p:nvPicPr>
        <p:blipFill>
          <a:blip r:embed="rId9" cstate="print"/>
          <a:srcRect/>
          <a:stretch>
            <a:fillRect/>
          </a:stretch>
        </p:blipFill>
        <p:spPr bwMode="auto">
          <a:xfrm>
            <a:off x="2857488" y="3857628"/>
            <a:ext cx="2286016" cy="1143008"/>
          </a:xfrm>
          <a:prstGeom prst="rect">
            <a:avLst/>
          </a:prstGeom>
          <a:noFill/>
          <a:ln w="9525">
            <a:noFill/>
            <a:miter lim="800000"/>
            <a:headEnd/>
            <a:tailEnd/>
          </a:ln>
        </p:spPr>
      </p:pic>
      <p:pic>
        <p:nvPicPr>
          <p:cNvPr id="25" name="Рисунок 24" descr="https://images.by.prom.st/111762756_w640_h640_tortsevaya-zaglushka-gg11ec.jpg"/>
          <p:cNvPicPr/>
          <p:nvPr/>
        </p:nvPicPr>
        <p:blipFill>
          <a:blip r:embed="rId9" cstate="print"/>
          <a:srcRect/>
          <a:stretch>
            <a:fillRect/>
          </a:stretch>
        </p:blipFill>
        <p:spPr bwMode="auto">
          <a:xfrm>
            <a:off x="5715008" y="3857628"/>
            <a:ext cx="2286016" cy="1143008"/>
          </a:xfrm>
          <a:prstGeom prst="rect">
            <a:avLst/>
          </a:prstGeom>
          <a:noFill/>
          <a:ln w="9525">
            <a:noFill/>
            <a:miter lim="800000"/>
            <a:headEnd/>
            <a:tailEnd/>
          </a:ln>
        </p:spPr>
      </p:pic>
      <p:pic>
        <p:nvPicPr>
          <p:cNvPr id="26" name="Рисунок 25" descr="https://img2.freepng.ru/20180519/pzp/kisspng-monarch-butterfly-moth-nymphalidae-clip-art-5b00ac474dab92.5284819315267707593182.jpg"/>
          <p:cNvPicPr/>
          <p:nvPr/>
        </p:nvPicPr>
        <p:blipFill>
          <a:blip r:embed="rId6" cstate="print"/>
          <a:srcRect/>
          <a:stretch>
            <a:fillRect/>
          </a:stretch>
        </p:blipFill>
        <p:spPr bwMode="auto">
          <a:xfrm>
            <a:off x="6929454" y="2857496"/>
            <a:ext cx="714380" cy="785818"/>
          </a:xfrm>
          <a:prstGeom prst="rect">
            <a:avLst/>
          </a:prstGeom>
          <a:noFill/>
          <a:ln w="9525">
            <a:noFill/>
            <a:miter lim="800000"/>
            <a:headEnd/>
            <a:tailEnd/>
          </a:ln>
        </p:spPr>
      </p:pic>
      <p:pic>
        <p:nvPicPr>
          <p:cNvPr id="27" name="Рисунок 26" descr="https://i.ebayimg.com/00/s/NjU2WDgwNQ==/z/I4IAAOSwDGtcgyU6/$_57.JPG?set_id=8800005007"/>
          <p:cNvPicPr/>
          <p:nvPr/>
        </p:nvPicPr>
        <p:blipFill>
          <a:blip r:embed="rId10" cstate="print"/>
          <a:srcRect/>
          <a:stretch>
            <a:fillRect/>
          </a:stretch>
        </p:blipFill>
        <p:spPr bwMode="auto">
          <a:xfrm>
            <a:off x="7643834" y="2786058"/>
            <a:ext cx="571504" cy="857256"/>
          </a:xfrm>
          <a:prstGeom prst="rect">
            <a:avLst/>
          </a:prstGeom>
          <a:noFill/>
          <a:ln w="9525">
            <a:noFill/>
            <a:miter lim="800000"/>
            <a:headEnd/>
            <a:tailEnd/>
          </a:ln>
        </p:spPr>
      </p:pic>
      <p:pic>
        <p:nvPicPr>
          <p:cNvPr id="28" name="Рисунок 27" descr="https://i.pinimg.com/originals/51/47/94/514794ccbf6b327bb757207f96300ff3.jpg"/>
          <p:cNvPicPr/>
          <p:nvPr/>
        </p:nvPicPr>
        <p:blipFill>
          <a:blip r:embed="rId11" cstate="print"/>
          <a:srcRect/>
          <a:stretch>
            <a:fillRect/>
          </a:stretch>
        </p:blipFill>
        <p:spPr bwMode="auto">
          <a:xfrm flipH="1">
            <a:off x="8143900" y="2857496"/>
            <a:ext cx="500066" cy="785818"/>
          </a:xfrm>
          <a:prstGeom prst="rect">
            <a:avLst/>
          </a:prstGeom>
          <a:noFill/>
          <a:ln w="9525">
            <a:noFill/>
            <a:miter lim="800000"/>
            <a:headEnd/>
            <a:tailEnd/>
          </a:ln>
        </p:spPr>
      </p:pic>
      <p:pic>
        <p:nvPicPr>
          <p:cNvPr id="29" name="Рисунок 28" descr="https://i.ebayimg.com/00/s/NjU2WDgwNQ==/z/I4IAAOSwDGtcgyU6/$_57.JPG?set_id=8800005007"/>
          <p:cNvPicPr/>
          <p:nvPr/>
        </p:nvPicPr>
        <p:blipFill>
          <a:blip r:embed="rId12" cstate="print"/>
          <a:srcRect/>
          <a:stretch>
            <a:fillRect/>
          </a:stretch>
        </p:blipFill>
        <p:spPr bwMode="auto">
          <a:xfrm>
            <a:off x="3143240" y="4000504"/>
            <a:ext cx="642942" cy="785818"/>
          </a:xfrm>
          <a:prstGeom prst="rect">
            <a:avLst/>
          </a:prstGeom>
          <a:noFill/>
          <a:ln w="9525">
            <a:noFill/>
            <a:miter lim="800000"/>
            <a:headEnd/>
            <a:tailEnd/>
          </a:ln>
        </p:spPr>
      </p:pic>
      <p:pic>
        <p:nvPicPr>
          <p:cNvPr id="30" name="Рисунок 29" descr="https://i.pinimg.com/originals/51/47/94/514794ccbf6b327bb757207f96300ff3.jpg"/>
          <p:cNvPicPr/>
          <p:nvPr/>
        </p:nvPicPr>
        <p:blipFill>
          <a:blip r:embed="rId13" cstate="print"/>
          <a:srcRect/>
          <a:stretch>
            <a:fillRect/>
          </a:stretch>
        </p:blipFill>
        <p:spPr bwMode="auto">
          <a:xfrm flipH="1">
            <a:off x="3714744" y="4000504"/>
            <a:ext cx="571503" cy="785818"/>
          </a:xfrm>
          <a:prstGeom prst="rect">
            <a:avLst/>
          </a:prstGeom>
          <a:noFill/>
          <a:ln w="9525">
            <a:noFill/>
            <a:miter lim="800000"/>
            <a:headEnd/>
            <a:tailEnd/>
          </a:ln>
        </p:spPr>
      </p:pic>
      <p:pic>
        <p:nvPicPr>
          <p:cNvPr id="31" name="Рисунок 30" descr="https://img2.freepng.ru/20180519/pzp/kisspng-monarch-butterfly-moth-nymphalidae-clip-art-5b00ac474dab92.5284819315267707593182.jpg"/>
          <p:cNvPicPr/>
          <p:nvPr/>
        </p:nvPicPr>
        <p:blipFill>
          <a:blip r:embed="rId14" cstate="print"/>
          <a:srcRect/>
          <a:stretch>
            <a:fillRect/>
          </a:stretch>
        </p:blipFill>
        <p:spPr bwMode="auto">
          <a:xfrm>
            <a:off x="4286248" y="4071942"/>
            <a:ext cx="509590" cy="714380"/>
          </a:xfrm>
          <a:prstGeom prst="rect">
            <a:avLst/>
          </a:prstGeom>
          <a:noFill/>
          <a:ln w="9525">
            <a:noFill/>
            <a:miter lim="800000"/>
            <a:headEnd/>
            <a:tailEnd/>
          </a:ln>
        </p:spPr>
      </p:pic>
      <p:pic>
        <p:nvPicPr>
          <p:cNvPr id="32" name="Рисунок 31" descr="https://i.pinimg.com/originals/51/47/94/514794ccbf6b327bb757207f96300ff3.jpg"/>
          <p:cNvPicPr/>
          <p:nvPr/>
        </p:nvPicPr>
        <p:blipFill>
          <a:blip r:embed="rId13" cstate="print"/>
          <a:srcRect/>
          <a:stretch>
            <a:fillRect/>
          </a:stretch>
        </p:blipFill>
        <p:spPr bwMode="auto">
          <a:xfrm flipH="1">
            <a:off x="6000759" y="4000504"/>
            <a:ext cx="571502" cy="785818"/>
          </a:xfrm>
          <a:prstGeom prst="rect">
            <a:avLst/>
          </a:prstGeom>
          <a:noFill/>
          <a:ln w="9525">
            <a:noFill/>
            <a:miter lim="800000"/>
            <a:headEnd/>
            <a:tailEnd/>
          </a:ln>
        </p:spPr>
      </p:pic>
      <p:pic>
        <p:nvPicPr>
          <p:cNvPr id="33" name="Рисунок 32" descr="https://img2.freepng.ru/20180519/pzp/kisspng-monarch-butterfly-moth-nymphalidae-clip-art-5b00ac474dab92.5284819315267707593182.jpg"/>
          <p:cNvPicPr/>
          <p:nvPr/>
        </p:nvPicPr>
        <p:blipFill>
          <a:blip r:embed="rId15" cstate="print"/>
          <a:srcRect/>
          <a:stretch>
            <a:fillRect/>
          </a:stretch>
        </p:blipFill>
        <p:spPr bwMode="auto">
          <a:xfrm>
            <a:off x="6643702" y="4071942"/>
            <a:ext cx="571504" cy="642942"/>
          </a:xfrm>
          <a:prstGeom prst="rect">
            <a:avLst/>
          </a:prstGeom>
          <a:noFill/>
          <a:ln w="9525">
            <a:noFill/>
            <a:miter lim="800000"/>
            <a:headEnd/>
            <a:tailEnd/>
          </a:ln>
        </p:spPr>
      </p:pic>
      <p:pic>
        <p:nvPicPr>
          <p:cNvPr id="34" name="Рисунок 33" descr="https://i.ebayimg.com/00/s/NjU2WDgwNQ==/z/I4IAAOSwDGtcgyU6/$_57.JPG?set_id=8800005007"/>
          <p:cNvPicPr/>
          <p:nvPr/>
        </p:nvPicPr>
        <p:blipFill>
          <a:blip r:embed="rId16" cstate="print"/>
          <a:srcRect/>
          <a:stretch>
            <a:fillRect/>
          </a:stretch>
        </p:blipFill>
        <p:spPr bwMode="auto">
          <a:xfrm>
            <a:off x="7215206" y="4000504"/>
            <a:ext cx="571504" cy="785818"/>
          </a:xfrm>
          <a:prstGeom prst="rect">
            <a:avLst/>
          </a:prstGeom>
          <a:noFill/>
          <a:ln w="9525">
            <a:noFill/>
            <a:miter lim="800000"/>
            <a:headEnd/>
            <a:tailEnd/>
          </a:ln>
        </p:spPr>
      </p:pic>
      <p:sp>
        <p:nvSpPr>
          <p:cNvPr id="12289" name="Rectangle 1"/>
          <p:cNvSpPr>
            <a:spLocks noChangeArrowheads="1"/>
          </p:cNvSpPr>
          <p:nvPr/>
        </p:nvSpPr>
        <p:spPr bwMode="auto">
          <a:xfrm flipH="1">
            <a:off x="7000892" y="3391728"/>
            <a:ext cx="21431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FF0000"/>
                </a:solidFill>
                <a:effectLst/>
                <a:latin typeface="Bookman Old Style" pitchFamily="18" charset="0"/>
                <a:ea typeface="Times New Roman" pitchFamily="18" charset="0"/>
                <a:cs typeface="Times New Roman" pitchFamily="18" charset="0"/>
              </a:rPr>
              <a:t>1</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 name="Rectangle 1"/>
          <p:cNvSpPr>
            <a:spLocks noChangeArrowheads="1"/>
          </p:cNvSpPr>
          <p:nvPr/>
        </p:nvSpPr>
        <p:spPr bwMode="auto">
          <a:xfrm>
            <a:off x="5929322" y="4500570"/>
            <a:ext cx="28575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FF0000"/>
                </a:solidFill>
                <a:effectLst/>
                <a:latin typeface="Bookman Old Style" pitchFamily="18" charset="0"/>
                <a:ea typeface="Times New Roman" pitchFamily="18" charset="0"/>
                <a:cs typeface="Times New Roman" pitchFamily="18" charset="0"/>
              </a:rPr>
              <a:t>1</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8" name="Rectangle 1"/>
          <p:cNvSpPr>
            <a:spLocks noChangeArrowheads="1"/>
          </p:cNvSpPr>
          <p:nvPr/>
        </p:nvSpPr>
        <p:spPr bwMode="auto">
          <a:xfrm>
            <a:off x="3071802" y="4572008"/>
            <a:ext cx="28575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FF0000"/>
                </a:solidFill>
                <a:effectLst/>
                <a:latin typeface="Bookman Old Style" pitchFamily="18" charset="0"/>
                <a:ea typeface="Times New Roman" pitchFamily="18" charset="0"/>
                <a:cs typeface="Times New Roman" pitchFamily="18" charset="0"/>
              </a:rPr>
              <a:t>1</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71736" y="457200"/>
            <a:ext cx="6419864" cy="2614610"/>
          </a:xfrm>
        </p:spPr>
        <p:txBody>
          <a:bodyPr>
            <a:noAutofit/>
          </a:bodyPr>
          <a:lstStyle/>
          <a:p>
            <a:r>
              <a:rPr lang="ru-RU" sz="1600" b="1" dirty="0" smtClean="0">
                <a:latin typeface="Bookman Old Style" pitchFamily="18" charset="0"/>
              </a:rPr>
              <a:t/>
            </a:r>
            <a:br>
              <a:rPr lang="ru-RU" sz="1600" b="1" dirty="0" smtClean="0">
                <a:latin typeface="Bookman Old Style" pitchFamily="18" charset="0"/>
              </a:rPr>
            </a:br>
            <a:r>
              <a:rPr lang="ru-RU" sz="1600" b="1" dirty="0" smtClean="0">
                <a:latin typeface="Bookman Old Style" pitchFamily="18" charset="0"/>
              </a:rPr>
              <a:t/>
            </a:r>
            <a:br>
              <a:rPr lang="ru-RU" sz="1600" b="1" dirty="0" smtClean="0">
                <a:latin typeface="Bookman Old Style" pitchFamily="18" charset="0"/>
              </a:rPr>
            </a:br>
            <a:r>
              <a:rPr lang="ru-RU" sz="1600" b="1" dirty="0" smtClean="0">
                <a:latin typeface="Bookman Old Style" pitchFamily="18" charset="0"/>
              </a:rPr>
              <a:t/>
            </a:r>
            <a:br>
              <a:rPr lang="ru-RU" sz="1600" b="1" dirty="0" smtClean="0">
                <a:latin typeface="Bookman Old Style" pitchFamily="18" charset="0"/>
              </a:rPr>
            </a:br>
            <a:r>
              <a:rPr lang="ru-RU" sz="1600" b="1" dirty="0" smtClean="0">
                <a:latin typeface="Bookman Old Style" pitchFamily="18" charset="0"/>
              </a:rPr>
              <a:t/>
            </a:r>
            <a:br>
              <a:rPr lang="ru-RU" sz="1600" b="1" dirty="0" smtClean="0">
                <a:latin typeface="Bookman Old Style" pitchFamily="18" charset="0"/>
              </a:rPr>
            </a:br>
            <a:r>
              <a:rPr lang="ru-RU" sz="1600" b="1" dirty="0" smtClean="0">
                <a:latin typeface="Bookman Old Style" pitchFamily="18" charset="0"/>
              </a:rPr>
              <a:t/>
            </a:r>
            <a:br>
              <a:rPr lang="ru-RU" sz="1600" b="1" dirty="0" smtClean="0">
                <a:latin typeface="Bookman Old Style" pitchFamily="18" charset="0"/>
              </a:rPr>
            </a:br>
            <a:r>
              <a:rPr lang="ru-RU" sz="1600" b="1" dirty="0" smtClean="0">
                <a:latin typeface="Bookman Old Style" pitchFamily="18" charset="0"/>
              </a:rPr>
              <a:t/>
            </a:r>
            <a:br>
              <a:rPr lang="ru-RU" sz="1600" b="1" dirty="0" smtClean="0">
                <a:latin typeface="Bookman Old Style" pitchFamily="18" charset="0"/>
              </a:rPr>
            </a:br>
            <a:r>
              <a:rPr lang="ru-RU" sz="1600" b="1" dirty="0" smtClean="0">
                <a:latin typeface="Bookman Old Style" pitchFamily="18" charset="0"/>
              </a:rPr>
              <a:t/>
            </a:r>
            <a:br>
              <a:rPr lang="ru-RU" sz="1600" b="1" dirty="0" smtClean="0">
                <a:latin typeface="Bookman Old Style" pitchFamily="18" charset="0"/>
              </a:rPr>
            </a:br>
            <a:r>
              <a:rPr lang="ru-RU" sz="1600" b="1" dirty="0" smtClean="0">
                <a:latin typeface="Bookman Old Style" pitchFamily="18" charset="0"/>
              </a:rPr>
              <a:t/>
            </a:r>
            <a:br>
              <a:rPr lang="ru-RU" sz="1600" b="1" dirty="0" smtClean="0">
                <a:latin typeface="Bookman Old Style" pitchFamily="18" charset="0"/>
              </a:rPr>
            </a:br>
            <a:r>
              <a:rPr lang="ru-RU" sz="1600" b="1" dirty="0" smtClean="0">
                <a:solidFill>
                  <a:srgbClr val="0070C0"/>
                </a:solidFill>
                <a:latin typeface="Bookman Old Style" pitchFamily="18" charset="0"/>
              </a:rPr>
              <a:t>III часть. Игра «Найди свой цветочек».</a:t>
            </a:r>
            <a:r>
              <a:rPr lang="ru-RU" sz="1600" dirty="0" smtClean="0">
                <a:solidFill>
                  <a:srgbClr val="0070C0"/>
                </a:solidFill>
                <a:latin typeface="Bookman Old Style" pitchFamily="18" charset="0"/>
              </a:rPr>
              <a:t/>
            </a:r>
            <a:br>
              <a:rPr lang="ru-RU" sz="1600" dirty="0" smtClean="0">
                <a:solidFill>
                  <a:srgbClr val="0070C0"/>
                </a:solidFill>
                <a:latin typeface="Bookman Old Style" pitchFamily="18" charset="0"/>
              </a:rPr>
            </a:br>
            <a:r>
              <a:rPr lang="ru-RU" sz="1600" dirty="0" smtClean="0">
                <a:solidFill>
                  <a:srgbClr val="0070C0"/>
                </a:solidFill>
                <a:latin typeface="Bookman Old Style" pitchFamily="18" charset="0"/>
              </a:rPr>
              <a:t>   Нужно разложить на полу желтые, красные, зеленые, цветы (по количеству детей). Под музыку дети с бабочками в руках двигаются по комнате, по окончании музыки они сажают бабочек на цветы. Каждая бабочка должна сесть на цветок такого же цвета.</a:t>
            </a:r>
            <a:br>
              <a:rPr lang="ru-RU" sz="1600" dirty="0" smtClean="0">
                <a:solidFill>
                  <a:srgbClr val="0070C0"/>
                </a:solidFill>
                <a:latin typeface="Bookman Old Style" pitchFamily="18" charset="0"/>
              </a:rPr>
            </a:br>
            <a:r>
              <a:rPr lang="ru-RU" sz="1600" dirty="0" smtClean="0">
                <a:solidFill>
                  <a:srgbClr val="0070C0"/>
                </a:solidFill>
                <a:latin typeface="Bookman Old Style" pitchFamily="18" charset="0"/>
              </a:rPr>
              <a:t>   Игра повторяется 2–3 раза. Каждый раз нужно менять расположение цветов на полу.</a:t>
            </a:r>
            <a:br>
              <a:rPr lang="ru-RU" sz="1600" dirty="0" smtClean="0">
                <a:solidFill>
                  <a:srgbClr val="0070C0"/>
                </a:solidFill>
                <a:latin typeface="Bookman Old Style" pitchFamily="18" charset="0"/>
              </a:rPr>
            </a:br>
            <a:r>
              <a:rPr lang="ru-RU" sz="1600" dirty="0" smtClean="0">
                <a:solidFill>
                  <a:srgbClr val="0070C0"/>
                </a:solidFill>
                <a:latin typeface="Bookman Old Style" pitchFamily="18" charset="0"/>
              </a:rPr>
              <a:t/>
            </a:r>
            <a:br>
              <a:rPr lang="ru-RU" sz="1600" dirty="0" smtClean="0">
                <a:solidFill>
                  <a:srgbClr val="0070C0"/>
                </a:solidFill>
                <a:latin typeface="Bookman Old Style" pitchFamily="18" charset="0"/>
              </a:rPr>
            </a:br>
            <a:r>
              <a:rPr lang="ru-RU" sz="1600" dirty="0" smtClean="0">
                <a:solidFill>
                  <a:srgbClr val="0070C0"/>
                </a:solidFill>
                <a:latin typeface="Bookman Old Style" pitchFamily="18" charset="0"/>
              </a:rPr>
              <a:t/>
            </a:r>
            <a:br>
              <a:rPr lang="ru-RU" sz="1600" dirty="0" smtClean="0">
                <a:solidFill>
                  <a:srgbClr val="0070C0"/>
                </a:solidFill>
                <a:latin typeface="Bookman Old Style" pitchFamily="18" charset="0"/>
              </a:rPr>
            </a:br>
            <a:r>
              <a:rPr lang="ru-RU" sz="1600" dirty="0" smtClean="0">
                <a:solidFill>
                  <a:srgbClr val="0070C0"/>
                </a:solidFill>
                <a:latin typeface="Bookman Old Style" pitchFamily="18" charset="0"/>
              </a:rPr>
              <a:t/>
            </a:r>
            <a:br>
              <a:rPr lang="ru-RU" sz="1600" dirty="0" smtClean="0">
                <a:solidFill>
                  <a:srgbClr val="0070C0"/>
                </a:solidFill>
                <a:latin typeface="Bookman Old Style" pitchFamily="18" charset="0"/>
              </a:rPr>
            </a:br>
            <a:r>
              <a:rPr lang="ru-RU" sz="1600" dirty="0" smtClean="0">
                <a:solidFill>
                  <a:srgbClr val="0070C0"/>
                </a:solidFill>
                <a:latin typeface="Bookman Old Style" pitchFamily="18" charset="0"/>
              </a:rPr>
              <a:t/>
            </a:r>
            <a:br>
              <a:rPr lang="ru-RU" sz="1600" dirty="0" smtClean="0">
                <a:solidFill>
                  <a:srgbClr val="0070C0"/>
                </a:solidFill>
                <a:latin typeface="Bookman Old Style" pitchFamily="18" charset="0"/>
              </a:rPr>
            </a:br>
            <a:r>
              <a:rPr lang="ru-RU" sz="1600" dirty="0" smtClean="0">
                <a:solidFill>
                  <a:srgbClr val="0070C0"/>
                </a:solidFill>
                <a:latin typeface="Bookman Old Style" pitchFamily="18" charset="0"/>
              </a:rPr>
              <a:t/>
            </a:r>
            <a:br>
              <a:rPr lang="ru-RU" sz="1600" dirty="0" smtClean="0">
                <a:solidFill>
                  <a:srgbClr val="0070C0"/>
                </a:solidFill>
                <a:latin typeface="Bookman Old Style" pitchFamily="18" charset="0"/>
              </a:rPr>
            </a:br>
            <a:r>
              <a:rPr lang="ru-RU" sz="1600" dirty="0" smtClean="0">
                <a:solidFill>
                  <a:srgbClr val="0070C0"/>
                </a:solidFill>
                <a:latin typeface="Bookman Old Style" pitchFamily="18" charset="0"/>
              </a:rPr>
              <a:t/>
            </a:r>
            <a:br>
              <a:rPr lang="ru-RU" sz="1600" dirty="0" smtClean="0">
                <a:solidFill>
                  <a:srgbClr val="0070C0"/>
                </a:solidFill>
                <a:latin typeface="Bookman Old Style" pitchFamily="18" charset="0"/>
              </a:rPr>
            </a:br>
            <a:r>
              <a:rPr lang="ru-RU" sz="1600" dirty="0" smtClean="0">
                <a:solidFill>
                  <a:srgbClr val="0070C0"/>
                </a:solidFill>
                <a:latin typeface="Bookman Old Style" pitchFamily="18" charset="0"/>
              </a:rPr>
              <a:t/>
            </a:r>
            <a:br>
              <a:rPr lang="ru-RU" sz="1600" dirty="0" smtClean="0">
                <a:solidFill>
                  <a:srgbClr val="0070C0"/>
                </a:solidFill>
                <a:latin typeface="Bookman Old Style" pitchFamily="18" charset="0"/>
              </a:rPr>
            </a:br>
            <a:r>
              <a:rPr lang="ru-RU" sz="1600" dirty="0" smtClean="0">
                <a:latin typeface="Bookman Old Style" pitchFamily="18" charset="0"/>
              </a:rPr>
              <a:t/>
            </a:r>
            <a:br>
              <a:rPr lang="ru-RU" sz="1600" dirty="0" smtClean="0">
                <a:latin typeface="Bookman Old Style" pitchFamily="18" charset="0"/>
              </a:rPr>
            </a:br>
            <a:endParaRPr lang="ru-RU" sz="1600" dirty="0">
              <a:latin typeface="Bookman Old Style" pitchFamily="18" charset="0"/>
            </a:endParaRPr>
          </a:p>
        </p:txBody>
      </p:sp>
      <p:pic>
        <p:nvPicPr>
          <p:cNvPr id="4" name="Содержимое 3" descr="https://avatars.mds.yandex.net/get-pdb/477388/37f92c7f-a4a6-4b65-b194-aa9283c672b2/s1200?webp=false"/>
          <p:cNvPicPr>
            <a:picLocks noGrp="1"/>
          </p:cNvPicPr>
          <p:nvPr>
            <p:ph idx="1"/>
          </p:nvPr>
        </p:nvPicPr>
        <p:blipFill>
          <a:blip r:embed="rId2"/>
          <a:srcRect/>
          <a:stretch>
            <a:fillRect/>
          </a:stretch>
        </p:blipFill>
        <p:spPr bwMode="auto">
          <a:xfrm>
            <a:off x="142844" y="214290"/>
            <a:ext cx="2335980" cy="6526226"/>
          </a:xfrm>
          <a:prstGeom prst="rect">
            <a:avLst/>
          </a:prstGeom>
          <a:noFill/>
          <a:ln w="9525">
            <a:noFill/>
            <a:miter lim="800000"/>
            <a:headEnd/>
            <a:tailEnd/>
          </a:ln>
        </p:spPr>
      </p:pic>
      <p:pic>
        <p:nvPicPr>
          <p:cNvPr id="5" name="Рисунок 4" descr="https://cdn.pixabay.com/photo/2014/04/02/10/16/daisy-303294_1280.png"/>
          <p:cNvPicPr/>
          <p:nvPr/>
        </p:nvPicPr>
        <p:blipFill>
          <a:blip r:embed="rId3" cstate="print"/>
          <a:srcRect/>
          <a:stretch>
            <a:fillRect/>
          </a:stretch>
        </p:blipFill>
        <p:spPr bwMode="auto">
          <a:xfrm>
            <a:off x="2643174" y="3000372"/>
            <a:ext cx="1619357" cy="1463040"/>
          </a:xfrm>
          <a:prstGeom prst="rect">
            <a:avLst/>
          </a:prstGeom>
          <a:noFill/>
          <a:ln w="9525">
            <a:noFill/>
            <a:miter lim="800000"/>
            <a:headEnd/>
            <a:tailEnd/>
          </a:ln>
        </p:spPr>
      </p:pic>
      <p:pic>
        <p:nvPicPr>
          <p:cNvPr id="6" name="Рисунок 5" descr="https://img2.freepng.ru/20180623/pet/kisspng-flower-floral-design-paper-clip-art-green-element-5b2ed03863ff65.8960926015297946164096.jpg"/>
          <p:cNvPicPr/>
          <p:nvPr/>
        </p:nvPicPr>
        <p:blipFill>
          <a:blip r:embed="rId4" cstate="print"/>
          <a:srcRect/>
          <a:stretch>
            <a:fillRect/>
          </a:stretch>
        </p:blipFill>
        <p:spPr bwMode="auto">
          <a:xfrm>
            <a:off x="2643174" y="4786322"/>
            <a:ext cx="1899668" cy="1645920"/>
          </a:xfrm>
          <a:prstGeom prst="rect">
            <a:avLst/>
          </a:prstGeom>
          <a:noFill/>
          <a:ln w="9525">
            <a:noFill/>
            <a:miter lim="800000"/>
            <a:headEnd/>
            <a:tailEnd/>
          </a:ln>
        </p:spPr>
      </p:pic>
      <p:pic>
        <p:nvPicPr>
          <p:cNvPr id="7" name="Рисунок 6" descr="https://my-sharim37.ru/wp-content/uploads/2018/12/coloringBook201.png"/>
          <p:cNvPicPr/>
          <p:nvPr/>
        </p:nvPicPr>
        <p:blipFill>
          <a:blip r:embed="rId5"/>
          <a:srcRect/>
          <a:stretch>
            <a:fillRect/>
          </a:stretch>
        </p:blipFill>
        <p:spPr bwMode="auto">
          <a:xfrm>
            <a:off x="4643438" y="2857496"/>
            <a:ext cx="2071702" cy="1571636"/>
          </a:xfrm>
          <a:prstGeom prst="rect">
            <a:avLst/>
          </a:prstGeom>
          <a:noFill/>
          <a:ln w="9525">
            <a:noFill/>
            <a:miter lim="800000"/>
            <a:headEnd/>
            <a:tailEnd/>
          </a:ln>
        </p:spPr>
      </p:pic>
      <p:pic>
        <p:nvPicPr>
          <p:cNvPr id="8" name="Рисунок 7" descr="https://img2.freepng.ru/20190903/oj/transparent-blue-clip-art-symbol-circle-line-art-5d6e0cd3841a63.2466573115674933315411.jpg"/>
          <p:cNvPicPr/>
          <p:nvPr/>
        </p:nvPicPr>
        <p:blipFill>
          <a:blip r:embed="rId6" cstate="print"/>
          <a:srcRect/>
          <a:stretch>
            <a:fillRect/>
          </a:stretch>
        </p:blipFill>
        <p:spPr bwMode="auto">
          <a:xfrm>
            <a:off x="7143768" y="2857496"/>
            <a:ext cx="1703775" cy="1592882"/>
          </a:xfrm>
          <a:prstGeom prst="rect">
            <a:avLst/>
          </a:prstGeom>
          <a:noFill/>
          <a:ln w="9525">
            <a:noFill/>
            <a:miter lim="800000"/>
            <a:headEnd/>
            <a:tailEnd/>
          </a:ln>
        </p:spPr>
      </p:pic>
      <p:pic>
        <p:nvPicPr>
          <p:cNvPr id="10" name="Рисунок 9" descr="https://www.pngkey.com/png/detail/920-9206098_green-butterfly-clip-art-bright-butterfly-clip-art.png"/>
          <p:cNvPicPr/>
          <p:nvPr/>
        </p:nvPicPr>
        <p:blipFill>
          <a:blip r:embed="rId7" cstate="print"/>
          <a:srcRect/>
          <a:stretch>
            <a:fillRect/>
          </a:stretch>
        </p:blipFill>
        <p:spPr bwMode="auto">
          <a:xfrm>
            <a:off x="4714876" y="4500570"/>
            <a:ext cx="1357322" cy="1374338"/>
          </a:xfrm>
          <a:prstGeom prst="rect">
            <a:avLst/>
          </a:prstGeom>
          <a:noFill/>
          <a:ln w="9525">
            <a:noFill/>
            <a:miter lim="800000"/>
            <a:headEnd/>
            <a:tailEnd/>
          </a:ln>
        </p:spPr>
      </p:pic>
      <p:pic>
        <p:nvPicPr>
          <p:cNvPr id="13" name="Рисунок 12" descr="https://www.publicdomainpictures.net/pictures/150000/velka/yellow-butterfly-1452884668dag.jpg"/>
          <p:cNvPicPr/>
          <p:nvPr/>
        </p:nvPicPr>
        <p:blipFill>
          <a:blip r:embed="rId8" cstate="print"/>
          <a:srcRect/>
          <a:stretch>
            <a:fillRect/>
          </a:stretch>
        </p:blipFill>
        <p:spPr bwMode="auto">
          <a:xfrm>
            <a:off x="5929322" y="5143512"/>
            <a:ext cx="1071570" cy="1191335"/>
          </a:xfrm>
          <a:prstGeom prst="rect">
            <a:avLst/>
          </a:prstGeom>
          <a:noFill/>
          <a:ln w="9525">
            <a:noFill/>
            <a:miter lim="800000"/>
            <a:headEnd/>
            <a:tailEnd/>
          </a:ln>
        </p:spPr>
      </p:pic>
      <p:pic>
        <p:nvPicPr>
          <p:cNvPr id="14" name="Рисунок 13" descr="http://www.drtjdickson.com/wp-content/uploads/2016/08/butterfly.png"/>
          <p:cNvPicPr/>
          <p:nvPr/>
        </p:nvPicPr>
        <p:blipFill>
          <a:blip r:embed="rId9" cstate="print"/>
          <a:srcRect/>
          <a:stretch>
            <a:fillRect/>
          </a:stretch>
        </p:blipFill>
        <p:spPr bwMode="auto">
          <a:xfrm>
            <a:off x="7858148" y="5214950"/>
            <a:ext cx="857256" cy="1000132"/>
          </a:xfrm>
          <a:prstGeom prst="rect">
            <a:avLst/>
          </a:prstGeom>
          <a:noFill/>
          <a:ln w="9525">
            <a:noFill/>
            <a:miter lim="800000"/>
            <a:headEnd/>
            <a:tailEnd/>
          </a:ln>
        </p:spPr>
      </p:pic>
      <p:pic>
        <p:nvPicPr>
          <p:cNvPr id="15" name="Рисунок 14" descr="https://img2.freepng.ru/20180401/waq/kisspng-butterfly-silhouette-stencil-clip-art-blue-butterfly-5ac0eefa4fa231.3148429615225935303262.jpg"/>
          <p:cNvPicPr/>
          <p:nvPr/>
        </p:nvPicPr>
        <p:blipFill>
          <a:blip r:embed="rId10" cstate="print"/>
          <a:srcRect/>
          <a:stretch>
            <a:fillRect/>
          </a:stretch>
        </p:blipFill>
        <p:spPr bwMode="auto">
          <a:xfrm>
            <a:off x="6858016" y="4429132"/>
            <a:ext cx="1118535" cy="107157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71802" y="214290"/>
            <a:ext cx="5919798" cy="4429156"/>
          </a:xfrm>
        </p:spPr>
        <p:txBody>
          <a:bodyPr/>
          <a:lstStyle/>
          <a:p>
            <a:r>
              <a:rPr lang="ru-RU" dirty="0" smtClean="0"/>
              <a:t>например:</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pic>
        <p:nvPicPr>
          <p:cNvPr id="4" name="Содержимое 3" descr="https://avatars.mds.yandex.net/get-pdb/477388/37f92c7f-a4a6-4b65-b194-aa9283c672b2/s1200?webp=false"/>
          <p:cNvPicPr>
            <a:picLocks noGrp="1"/>
          </p:cNvPicPr>
          <p:nvPr>
            <p:ph idx="1"/>
          </p:nvPr>
        </p:nvPicPr>
        <p:blipFill>
          <a:blip r:embed="rId2"/>
          <a:srcRect/>
          <a:stretch>
            <a:fillRect/>
          </a:stretch>
        </p:blipFill>
        <p:spPr bwMode="auto">
          <a:xfrm>
            <a:off x="142844" y="214290"/>
            <a:ext cx="2928958" cy="6572295"/>
          </a:xfrm>
          <a:prstGeom prst="rect">
            <a:avLst/>
          </a:prstGeom>
          <a:noFill/>
          <a:ln w="9525">
            <a:noFill/>
            <a:miter lim="800000"/>
            <a:headEnd/>
            <a:tailEnd/>
          </a:ln>
        </p:spPr>
      </p:pic>
      <p:pic>
        <p:nvPicPr>
          <p:cNvPr id="5" name="Рисунок 4" descr="https://images.by.prom.st/111762756_w640_h640_tortsevaya-zaglushka-gg11ec.jpg"/>
          <p:cNvPicPr/>
          <p:nvPr/>
        </p:nvPicPr>
        <p:blipFill>
          <a:blip r:embed="rId3"/>
          <a:srcRect/>
          <a:stretch>
            <a:fillRect/>
          </a:stretch>
        </p:blipFill>
        <p:spPr bwMode="auto">
          <a:xfrm>
            <a:off x="3214678" y="1214422"/>
            <a:ext cx="2928958" cy="2000264"/>
          </a:xfrm>
          <a:prstGeom prst="rect">
            <a:avLst/>
          </a:prstGeom>
          <a:noFill/>
          <a:ln w="9525">
            <a:noFill/>
            <a:miter lim="800000"/>
            <a:headEnd/>
            <a:tailEnd/>
          </a:ln>
        </p:spPr>
      </p:pic>
      <p:pic>
        <p:nvPicPr>
          <p:cNvPr id="6" name="Рисунок 5" descr="https://images.by.prom.st/111762756_w640_h640_tortsevaya-zaglushka-gg11ec.jpg"/>
          <p:cNvPicPr/>
          <p:nvPr/>
        </p:nvPicPr>
        <p:blipFill>
          <a:blip r:embed="rId3"/>
          <a:srcRect/>
          <a:stretch>
            <a:fillRect/>
          </a:stretch>
        </p:blipFill>
        <p:spPr bwMode="auto">
          <a:xfrm>
            <a:off x="6215042" y="1357298"/>
            <a:ext cx="2928958" cy="2000264"/>
          </a:xfrm>
          <a:prstGeom prst="rect">
            <a:avLst/>
          </a:prstGeom>
          <a:noFill/>
          <a:ln w="9525">
            <a:noFill/>
            <a:miter lim="800000"/>
            <a:headEnd/>
            <a:tailEnd/>
          </a:ln>
        </p:spPr>
      </p:pic>
      <p:pic>
        <p:nvPicPr>
          <p:cNvPr id="7" name="Рисунок 6" descr="https://images.by.prom.st/111762756_w640_h640_tortsevaya-zaglushka-gg11ec.jpg"/>
          <p:cNvPicPr/>
          <p:nvPr/>
        </p:nvPicPr>
        <p:blipFill>
          <a:blip r:embed="rId4" cstate="print"/>
          <a:srcRect/>
          <a:stretch>
            <a:fillRect/>
          </a:stretch>
        </p:blipFill>
        <p:spPr bwMode="auto">
          <a:xfrm>
            <a:off x="3367078" y="1366822"/>
            <a:ext cx="2705120" cy="2276492"/>
          </a:xfrm>
          <a:prstGeom prst="rect">
            <a:avLst/>
          </a:prstGeom>
          <a:noFill/>
          <a:ln w="9525">
            <a:noFill/>
            <a:miter lim="800000"/>
            <a:headEnd/>
            <a:tailEnd/>
          </a:ln>
        </p:spPr>
      </p:pic>
      <p:pic>
        <p:nvPicPr>
          <p:cNvPr id="8" name="Рисунок 7" descr="https://images.by.prom.st/111762756_w640_h640_tortsevaya-zaglushka-gg11ec.jpg"/>
          <p:cNvPicPr/>
          <p:nvPr/>
        </p:nvPicPr>
        <p:blipFill>
          <a:blip r:embed="rId3"/>
          <a:srcRect/>
          <a:stretch>
            <a:fillRect/>
          </a:stretch>
        </p:blipFill>
        <p:spPr bwMode="auto">
          <a:xfrm>
            <a:off x="3000364" y="3929066"/>
            <a:ext cx="2928958" cy="2286016"/>
          </a:xfrm>
          <a:prstGeom prst="rect">
            <a:avLst/>
          </a:prstGeom>
          <a:noFill/>
          <a:ln w="9525">
            <a:noFill/>
            <a:miter lim="800000"/>
            <a:headEnd/>
            <a:tailEnd/>
          </a:ln>
        </p:spPr>
      </p:pic>
      <p:pic>
        <p:nvPicPr>
          <p:cNvPr id="9" name="Рисунок 8" descr="https://images.by.prom.st/111762756_w640_h640_tortsevaya-zaglushka-gg11ec.jpg"/>
          <p:cNvPicPr/>
          <p:nvPr/>
        </p:nvPicPr>
        <p:blipFill>
          <a:blip r:embed="rId3"/>
          <a:srcRect/>
          <a:stretch>
            <a:fillRect/>
          </a:stretch>
        </p:blipFill>
        <p:spPr bwMode="auto">
          <a:xfrm>
            <a:off x="6215042" y="3714752"/>
            <a:ext cx="2928958" cy="2000264"/>
          </a:xfrm>
          <a:prstGeom prst="rect">
            <a:avLst/>
          </a:prstGeom>
          <a:noFill/>
          <a:ln w="9525">
            <a:noFill/>
            <a:miter lim="800000"/>
            <a:headEnd/>
            <a:tailEnd/>
          </a:ln>
        </p:spPr>
      </p:pic>
      <p:pic>
        <p:nvPicPr>
          <p:cNvPr id="10" name="Рисунок 9" descr="https://cdn.pixabay.com/photo/2014/04/02/10/16/daisy-303294_1280.png"/>
          <p:cNvPicPr/>
          <p:nvPr/>
        </p:nvPicPr>
        <p:blipFill>
          <a:blip r:embed="rId5" cstate="print"/>
          <a:srcRect/>
          <a:stretch>
            <a:fillRect/>
          </a:stretch>
        </p:blipFill>
        <p:spPr bwMode="auto">
          <a:xfrm>
            <a:off x="3643306" y="1643050"/>
            <a:ext cx="619225" cy="642942"/>
          </a:xfrm>
          <a:prstGeom prst="rect">
            <a:avLst/>
          </a:prstGeom>
          <a:noFill/>
          <a:ln w="9525">
            <a:noFill/>
            <a:miter lim="800000"/>
            <a:headEnd/>
            <a:tailEnd/>
          </a:ln>
        </p:spPr>
      </p:pic>
      <p:pic>
        <p:nvPicPr>
          <p:cNvPr id="11" name="Рисунок 10" descr="https://cdn.pixabay.com/photo/2014/04/02/10/16/daisy-303294_1280.png"/>
          <p:cNvPicPr/>
          <p:nvPr/>
        </p:nvPicPr>
        <p:blipFill>
          <a:blip r:embed="rId6" cstate="print"/>
          <a:srcRect/>
          <a:stretch>
            <a:fillRect/>
          </a:stretch>
        </p:blipFill>
        <p:spPr bwMode="auto">
          <a:xfrm>
            <a:off x="3357554" y="5214950"/>
            <a:ext cx="833539" cy="785818"/>
          </a:xfrm>
          <a:prstGeom prst="rect">
            <a:avLst/>
          </a:prstGeom>
          <a:noFill/>
          <a:ln w="9525">
            <a:noFill/>
            <a:miter lim="800000"/>
            <a:headEnd/>
            <a:tailEnd/>
          </a:ln>
        </p:spPr>
      </p:pic>
      <p:pic>
        <p:nvPicPr>
          <p:cNvPr id="12" name="Рисунок 11" descr="https://cdn.pixabay.com/photo/2014/04/02/10/16/daisy-303294_1280.png"/>
          <p:cNvPicPr/>
          <p:nvPr/>
        </p:nvPicPr>
        <p:blipFill>
          <a:blip r:embed="rId7" cstate="print"/>
          <a:srcRect/>
          <a:stretch>
            <a:fillRect/>
          </a:stretch>
        </p:blipFill>
        <p:spPr bwMode="auto">
          <a:xfrm>
            <a:off x="8286776" y="3929066"/>
            <a:ext cx="557311" cy="704856"/>
          </a:xfrm>
          <a:prstGeom prst="rect">
            <a:avLst/>
          </a:prstGeom>
          <a:noFill/>
          <a:ln w="9525">
            <a:noFill/>
            <a:miter lim="800000"/>
            <a:headEnd/>
            <a:tailEnd/>
          </a:ln>
        </p:spPr>
      </p:pic>
      <p:pic>
        <p:nvPicPr>
          <p:cNvPr id="13" name="Рисунок 12" descr="https://cdn.pixabay.com/photo/2014/04/02/10/16/daisy-303294_1280.png"/>
          <p:cNvPicPr/>
          <p:nvPr/>
        </p:nvPicPr>
        <p:blipFill>
          <a:blip r:embed="rId8" cstate="print"/>
          <a:srcRect/>
          <a:stretch>
            <a:fillRect/>
          </a:stretch>
        </p:blipFill>
        <p:spPr bwMode="auto">
          <a:xfrm>
            <a:off x="8286776" y="2643182"/>
            <a:ext cx="566835" cy="500066"/>
          </a:xfrm>
          <a:prstGeom prst="rect">
            <a:avLst/>
          </a:prstGeom>
          <a:noFill/>
          <a:ln w="9525">
            <a:noFill/>
            <a:miter lim="800000"/>
            <a:headEnd/>
            <a:tailEnd/>
          </a:ln>
        </p:spPr>
      </p:pic>
      <p:pic>
        <p:nvPicPr>
          <p:cNvPr id="14" name="Рисунок 13" descr="https://my-sharim37.ru/wp-content/uploads/2018/12/coloringBook201.png"/>
          <p:cNvPicPr/>
          <p:nvPr/>
        </p:nvPicPr>
        <p:blipFill>
          <a:blip r:embed="rId9"/>
          <a:srcRect/>
          <a:stretch>
            <a:fillRect/>
          </a:stretch>
        </p:blipFill>
        <p:spPr bwMode="auto">
          <a:xfrm>
            <a:off x="3643306" y="2714620"/>
            <a:ext cx="857256" cy="642942"/>
          </a:xfrm>
          <a:prstGeom prst="rect">
            <a:avLst/>
          </a:prstGeom>
          <a:noFill/>
          <a:ln w="9525">
            <a:noFill/>
            <a:miter lim="800000"/>
            <a:headEnd/>
            <a:tailEnd/>
          </a:ln>
        </p:spPr>
      </p:pic>
      <p:pic>
        <p:nvPicPr>
          <p:cNvPr id="15" name="Рисунок 14" descr="https://my-sharim37.ru/wp-content/uploads/2018/12/coloringBook201.png"/>
          <p:cNvPicPr/>
          <p:nvPr/>
        </p:nvPicPr>
        <p:blipFill>
          <a:blip r:embed="rId9"/>
          <a:srcRect/>
          <a:stretch>
            <a:fillRect/>
          </a:stretch>
        </p:blipFill>
        <p:spPr bwMode="auto">
          <a:xfrm>
            <a:off x="8072462" y="4929198"/>
            <a:ext cx="785818" cy="571504"/>
          </a:xfrm>
          <a:prstGeom prst="rect">
            <a:avLst/>
          </a:prstGeom>
          <a:noFill/>
          <a:ln w="9525">
            <a:noFill/>
            <a:miter lim="800000"/>
            <a:headEnd/>
            <a:tailEnd/>
          </a:ln>
        </p:spPr>
      </p:pic>
      <p:pic>
        <p:nvPicPr>
          <p:cNvPr id="16" name="Рисунок 15" descr="https://my-sharim37.ru/wp-content/uploads/2018/12/coloringBook201.png"/>
          <p:cNvPicPr/>
          <p:nvPr/>
        </p:nvPicPr>
        <p:blipFill>
          <a:blip r:embed="rId9"/>
          <a:srcRect/>
          <a:stretch>
            <a:fillRect/>
          </a:stretch>
        </p:blipFill>
        <p:spPr bwMode="auto">
          <a:xfrm>
            <a:off x="4714876" y="5357826"/>
            <a:ext cx="857256" cy="642942"/>
          </a:xfrm>
          <a:prstGeom prst="rect">
            <a:avLst/>
          </a:prstGeom>
          <a:noFill/>
          <a:ln w="9525">
            <a:noFill/>
            <a:miter lim="800000"/>
            <a:headEnd/>
            <a:tailEnd/>
          </a:ln>
        </p:spPr>
      </p:pic>
      <p:pic>
        <p:nvPicPr>
          <p:cNvPr id="17" name="Рисунок 16" descr="https://my-sharim37.ru/wp-content/uploads/2018/12/coloringBook201.png"/>
          <p:cNvPicPr/>
          <p:nvPr/>
        </p:nvPicPr>
        <p:blipFill>
          <a:blip r:embed="rId9"/>
          <a:srcRect/>
          <a:stretch>
            <a:fillRect/>
          </a:stretch>
        </p:blipFill>
        <p:spPr bwMode="auto">
          <a:xfrm>
            <a:off x="6572264" y="1571612"/>
            <a:ext cx="857256" cy="642942"/>
          </a:xfrm>
          <a:prstGeom prst="rect">
            <a:avLst/>
          </a:prstGeom>
          <a:noFill/>
          <a:ln w="9525">
            <a:noFill/>
            <a:miter lim="800000"/>
            <a:headEnd/>
            <a:tailEnd/>
          </a:ln>
        </p:spPr>
      </p:pic>
      <p:pic>
        <p:nvPicPr>
          <p:cNvPr id="18" name="Рисунок 17" descr="https://img2.freepng.ru/20190903/oj/transparent-blue-clip-art-symbol-circle-line-art-5d6e0cd3841a63.2466573115674933315411.jpg"/>
          <p:cNvPicPr/>
          <p:nvPr/>
        </p:nvPicPr>
        <p:blipFill>
          <a:blip r:embed="rId10" cstate="print"/>
          <a:srcRect/>
          <a:stretch>
            <a:fillRect/>
          </a:stretch>
        </p:blipFill>
        <p:spPr bwMode="auto">
          <a:xfrm>
            <a:off x="6572264" y="3929066"/>
            <a:ext cx="632205" cy="500066"/>
          </a:xfrm>
          <a:prstGeom prst="rect">
            <a:avLst/>
          </a:prstGeom>
          <a:noFill/>
          <a:ln w="9525">
            <a:noFill/>
            <a:miter lim="800000"/>
            <a:headEnd/>
            <a:tailEnd/>
          </a:ln>
        </p:spPr>
      </p:pic>
      <p:pic>
        <p:nvPicPr>
          <p:cNvPr id="19" name="Рисунок 18" descr="https://img2.freepng.ru/20190903/oj/transparent-blue-clip-art-symbol-circle-line-art-5d6e0cd3841a63.2466573115674933315411.jpg"/>
          <p:cNvPicPr/>
          <p:nvPr/>
        </p:nvPicPr>
        <p:blipFill>
          <a:blip r:embed="rId10" cstate="print"/>
          <a:srcRect/>
          <a:stretch>
            <a:fillRect/>
          </a:stretch>
        </p:blipFill>
        <p:spPr bwMode="auto">
          <a:xfrm>
            <a:off x="6643702" y="2571744"/>
            <a:ext cx="632205" cy="500066"/>
          </a:xfrm>
          <a:prstGeom prst="rect">
            <a:avLst/>
          </a:prstGeom>
          <a:noFill/>
          <a:ln w="9525">
            <a:noFill/>
            <a:miter lim="800000"/>
            <a:headEnd/>
            <a:tailEnd/>
          </a:ln>
        </p:spPr>
      </p:pic>
      <p:pic>
        <p:nvPicPr>
          <p:cNvPr id="20" name="Рисунок 19" descr="https://img2.freepng.ru/20190903/oj/transparent-blue-clip-art-symbol-circle-line-art-5d6e0cd3841a63.2466573115674933315411.jpg"/>
          <p:cNvPicPr/>
          <p:nvPr/>
        </p:nvPicPr>
        <p:blipFill>
          <a:blip r:embed="rId10" cstate="print"/>
          <a:srcRect/>
          <a:stretch>
            <a:fillRect/>
          </a:stretch>
        </p:blipFill>
        <p:spPr bwMode="auto">
          <a:xfrm>
            <a:off x="5000628" y="1714488"/>
            <a:ext cx="632205" cy="500066"/>
          </a:xfrm>
          <a:prstGeom prst="rect">
            <a:avLst/>
          </a:prstGeom>
          <a:noFill/>
          <a:ln w="9525">
            <a:noFill/>
            <a:miter lim="800000"/>
            <a:headEnd/>
            <a:tailEnd/>
          </a:ln>
        </p:spPr>
      </p:pic>
      <p:pic>
        <p:nvPicPr>
          <p:cNvPr id="21" name="Рисунок 20" descr="https://img2.freepng.ru/20190903/oj/transparent-blue-clip-art-symbol-circle-line-art-5d6e0cd3841a63.2466573115674933315411.jpg"/>
          <p:cNvPicPr/>
          <p:nvPr/>
        </p:nvPicPr>
        <p:blipFill>
          <a:blip r:embed="rId10" cstate="print"/>
          <a:srcRect/>
          <a:stretch>
            <a:fillRect/>
          </a:stretch>
        </p:blipFill>
        <p:spPr bwMode="auto">
          <a:xfrm>
            <a:off x="3428992" y="4286256"/>
            <a:ext cx="632205" cy="500066"/>
          </a:xfrm>
          <a:prstGeom prst="rect">
            <a:avLst/>
          </a:prstGeom>
          <a:noFill/>
          <a:ln w="9525">
            <a:noFill/>
            <a:miter lim="800000"/>
            <a:headEnd/>
            <a:tailEnd/>
          </a:ln>
        </p:spPr>
      </p:pic>
      <p:pic>
        <p:nvPicPr>
          <p:cNvPr id="22" name="Рисунок 21" descr="https://img2.freepng.ru/20180623/pet/kisspng-flower-floral-design-paper-clip-art-green-element-5b2ed03863ff65.8960926015297946164096.jpg"/>
          <p:cNvPicPr/>
          <p:nvPr/>
        </p:nvPicPr>
        <p:blipFill>
          <a:blip r:embed="rId11" cstate="print"/>
          <a:srcRect/>
          <a:stretch>
            <a:fillRect/>
          </a:stretch>
        </p:blipFill>
        <p:spPr bwMode="auto">
          <a:xfrm>
            <a:off x="4857752" y="2643182"/>
            <a:ext cx="756660" cy="642942"/>
          </a:xfrm>
          <a:prstGeom prst="rect">
            <a:avLst/>
          </a:prstGeom>
          <a:noFill/>
          <a:ln w="9525">
            <a:noFill/>
            <a:miter lim="800000"/>
            <a:headEnd/>
            <a:tailEnd/>
          </a:ln>
        </p:spPr>
      </p:pic>
      <p:pic>
        <p:nvPicPr>
          <p:cNvPr id="23" name="Рисунок 22" descr="https://img2.freepng.ru/20180623/pet/kisspng-flower-floral-design-paper-clip-art-green-element-5b2ed03863ff65.8960926015297946164096.jpg"/>
          <p:cNvPicPr/>
          <p:nvPr/>
        </p:nvPicPr>
        <p:blipFill>
          <a:blip r:embed="rId11" cstate="print"/>
          <a:srcRect/>
          <a:stretch>
            <a:fillRect/>
          </a:stretch>
        </p:blipFill>
        <p:spPr bwMode="auto">
          <a:xfrm>
            <a:off x="6572264" y="4786322"/>
            <a:ext cx="756660" cy="642942"/>
          </a:xfrm>
          <a:prstGeom prst="rect">
            <a:avLst/>
          </a:prstGeom>
          <a:noFill/>
          <a:ln w="9525">
            <a:noFill/>
            <a:miter lim="800000"/>
            <a:headEnd/>
            <a:tailEnd/>
          </a:ln>
        </p:spPr>
      </p:pic>
      <p:pic>
        <p:nvPicPr>
          <p:cNvPr id="24" name="Рисунок 23" descr="https://img2.freepng.ru/20180623/pet/kisspng-flower-floral-design-paper-clip-art-green-element-5b2ed03863ff65.8960926015297946164096.jpg"/>
          <p:cNvPicPr/>
          <p:nvPr/>
        </p:nvPicPr>
        <p:blipFill>
          <a:blip r:embed="rId11" cstate="print"/>
          <a:srcRect/>
          <a:stretch>
            <a:fillRect/>
          </a:stretch>
        </p:blipFill>
        <p:spPr bwMode="auto">
          <a:xfrm>
            <a:off x="4929190" y="4214818"/>
            <a:ext cx="756660" cy="642942"/>
          </a:xfrm>
          <a:prstGeom prst="rect">
            <a:avLst/>
          </a:prstGeom>
          <a:noFill/>
          <a:ln w="9525">
            <a:noFill/>
            <a:miter lim="800000"/>
            <a:headEnd/>
            <a:tailEnd/>
          </a:ln>
        </p:spPr>
      </p:pic>
      <p:pic>
        <p:nvPicPr>
          <p:cNvPr id="25" name="Рисунок 24" descr="https://img2.freepng.ru/20180623/pet/kisspng-flower-floral-design-paper-clip-art-green-element-5b2ed03863ff65.8960926015297946164096.jpg"/>
          <p:cNvPicPr/>
          <p:nvPr/>
        </p:nvPicPr>
        <p:blipFill>
          <a:blip r:embed="rId11" cstate="print"/>
          <a:srcRect/>
          <a:stretch>
            <a:fillRect/>
          </a:stretch>
        </p:blipFill>
        <p:spPr bwMode="auto">
          <a:xfrm>
            <a:off x="8072462" y="1643050"/>
            <a:ext cx="756660" cy="642942"/>
          </a:xfrm>
          <a:prstGeom prst="rect">
            <a:avLst/>
          </a:prstGeom>
          <a:noFill/>
          <a:ln w="9525">
            <a:noFill/>
            <a:miter lim="800000"/>
            <a:headEnd/>
            <a:tailEnd/>
          </a:ln>
        </p:spPr>
      </p:pic>
      <p:pic>
        <p:nvPicPr>
          <p:cNvPr id="26" name="Рисунок 25" descr="https://www.pngkey.com/png/detail/920-9206098_green-butterfly-clip-art-bright-butterfly-clip-art.png"/>
          <p:cNvPicPr/>
          <p:nvPr/>
        </p:nvPicPr>
        <p:blipFill>
          <a:blip r:embed="rId12" cstate="print"/>
          <a:srcRect/>
          <a:stretch>
            <a:fillRect/>
          </a:stretch>
        </p:blipFill>
        <p:spPr bwMode="auto">
          <a:xfrm>
            <a:off x="7572396" y="5929330"/>
            <a:ext cx="357190" cy="428628"/>
          </a:xfrm>
          <a:prstGeom prst="rect">
            <a:avLst/>
          </a:prstGeom>
          <a:noFill/>
          <a:ln w="9525">
            <a:noFill/>
            <a:miter lim="800000"/>
            <a:headEnd/>
            <a:tailEnd/>
          </a:ln>
        </p:spPr>
      </p:pic>
      <p:pic>
        <p:nvPicPr>
          <p:cNvPr id="27" name="Рисунок 26" descr="https://www.publicdomainpictures.net/pictures/150000/velka/yellow-butterfly-1452884668dag.jpg"/>
          <p:cNvPicPr/>
          <p:nvPr/>
        </p:nvPicPr>
        <p:blipFill>
          <a:blip r:embed="rId13" cstate="print"/>
          <a:srcRect/>
          <a:stretch>
            <a:fillRect/>
          </a:stretch>
        </p:blipFill>
        <p:spPr bwMode="auto">
          <a:xfrm>
            <a:off x="6215074" y="5857892"/>
            <a:ext cx="571504" cy="500066"/>
          </a:xfrm>
          <a:prstGeom prst="rect">
            <a:avLst/>
          </a:prstGeom>
          <a:noFill/>
          <a:ln w="9525">
            <a:noFill/>
            <a:miter lim="800000"/>
            <a:headEnd/>
            <a:tailEnd/>
          </a:ln>
        </p:spPr>
      </p:pic>
      <p:pic>
        <p:nvPicPr>
          <p:cNvPr id="28" name="Рисунок 27" descr="https://img2.freepng.ru/20180401/waq/kisspng-butterfly-silhouette-stencil-clip-art-blue-butterfly-5ac0eefa4fa231.3148429615225935303262.jpg"/>
          <p:cNvPicPr/>
          <p:nvPr/>
        </p:nvPicPr>
        <p:blipFill>
          <a:blip r:embed="rId14" cstate="print"/>
          <a:srcRect/>
          <a:stretch>
            <a:fillRect/>
          </a:stretch>
        </p:blipFill>
        <p:spPr bwMode="auto">
          <a:xfrm>
            <a:off x="6929454" y="5929330"/>
            <a:ext cx="571504" cy="428628"/>
          </a:xfrm>
          <a:prstGeom prst="rect">
            <a:avLst/>
          </a:prstGeom>
          <a:noFill/>
          <a:ln w="9525">
            <a:noFill/>
            <a:miter lim="800000"/>
            <a:headEnd/>
            <a:tailEnd/>
          </a:ln>
        </p:spPr>
      </p:pic>
      <p:pic>
        <p:nvPicPr>
          <p:cNvPr id="29" name="Рисунок 28" descr="http://www.drtjdickson.com/wp-content/uploads/2016/08/butterfly.png"/>
          <p:cNvPicPr/>
          <p:nvPr/>
        </p:nvPicPr>
        <p:blipFill>
          <a:blip r:embed="rId15" cstate="print"/>
          <a:srcRect/>
          <a:stretch>
            <a:fillRect/>
          </a:stretch>
        </p:blipFill>
        <p:spPr bwMode="auto">
          <a:xfrm>
            <a:off x="8072462" y="5929330"/>
            <a:ext cx="428628" cy="50006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0298" y="457200"/>
            <a:ext cx="6491302" cy="6186510"/>
          </a:xfrm>
        </p:spPr>
        <p:txBody>
          <a:bodyPr>
            <a:normAutofit fontScale="90000"/>
          </a:bodyPr>
          <a:lstStyle/>
          <a:p>
            <a:r>
              <a:rPr lang="ru-RU" sz="2000" b="1" dirty="0" smtClean="0">
                <a:latin typeface="Bookman Old Style" pitchFamily="18" charset="0"/>
              </a:rPr>
              <a:t/>
            </a:r>
            <a:br>
              <a:rPr lang="ru-RU" sz="2000" b="1" dirty="0" smtClean="0">
                <a:latin typeface="Bookman Old Style" pitchFamily="18" charset="0"/>
              </a:rPr>
            </a:br>
            <a:r>
              <a:rPr lang="ru-RU" sz="2000" b="1" dirty="0" smtClean="0">
                <a:latin typeface="Bookman Old Style" pitchFamily="18" charset="0"/>
              </a:rPr>
              <a:t/>
            </a:r>
            <a:br>
              <a:rPr lang="ru-RU" sz="2000" b="1" dirty="0" smtClean="0">
                <a:latin typeface="Bookman Old Style" pitchFamily="18" charset="0"/>
              </a:rPr>
            </a:br>
            <a:r>
              <a:rPr lang="ru-RU" sz="2000" b="1" dirty="0" smtClean="0">
                <a:latin typeface="Bookman Old Style" pitchFamily="18" charset="0"/>
              </a:rPr>
              <a:t/>
            </a:r>
            <a:br>
              <a:rPr lang="ru-RU" sz="2000" b="1" dirty="0" smtClean="0">
                <a:latin typeface="Bookman Old Style" pitchFamily="18" charset="0"/>
              </a:rPr>
            </a:br>
            <a:r>
              <a:rPr lang="ru-RU" sz="2000" b="1" dirty="0" smtClean="0">
                <a:latin typeface="Bookman Old Style" pitchFamily="18" charset="0"/>
              </a:rPr>
              <a:t/>
            </a:r>
            <a:br>
              <a:rPr lang="ru-RU" sz="2000" b="1" dirty="0" smtClean="0">
                <a:latin typeface="Bookman Old Style" pitchFamily="18" charset="0"/>
              </a:rPr>
            </a:br>
            <a:r>
              <a:rPr lang="ru-RU" sz="2000" b="1" dirty="0" smtClean="0">
                <a:solidFill>
                  <a:srgbClr val="7030A0"/>
                </a:solidFill>
                <a:latin typeface="Bookman Old Style" pitchFamily="18" charset="0"/>
              </a:rPr>
              <a:t>IV часть. Игра «Когда это бывает».</a:t>
            </a:r>
            <a:r>
              <a:rPr lang="ru-RU" sz="2000" dirty="0" smtClean="0">
                <a:solidFill>
                  <a:srgbClr val="7030A0"/>
                </a:solidFill>
                <a:latin typeface="Bookman Old Style" pitchFamily="18" charset="0"/>
              </a:rPr>
              <a:t/>
            </a:r>
            <a:br>
              <a:rPr lang="ru-RU" sz="2000" dirty="0" smtClean="0">
                <a:solidFill>
                  <a:srgbClr val="7030A0"/>
                </a:solidFill>
                <a:latin typeface="Bookman Old Style" pitchFamily="18" charset="0"/>
              </a:rPr>
            </a:br>
            <a:r>
              <a:rPr lang="ru-RU" sz="2000" dirty="0" smtClean="0">
                <a:solidFill>
                  <a:srgbClr val="7030A0"/>
                </a:solidFill>
                <a:latin typeface="Bookman Old Style" pitchFamily="18" charset="0"/>
              </a:rPr>
              <a:t>  </a:t>
            </a:r>
            <a:r>
              <a:rPr lang="ru-RU" sz="1800" b="1" dirty="0" smtClean="0">
                <a:solidFill>
                  <a:srgbClr val="7030A0"/>
                </a:solidFill>
              </a:rPr>
              <a:t> </a:t>
            </a:r>
            <a:r>
              <a:rPr lang="ru-RU" sz="1800" b="1" dirty="0" smtClean="0">
                <a:solidFill>
                  <a:srgbClr val="7030A0"/>
                </a:solidFill>
                <a:latin typeface="Bookman Old Style" pitchFamily="18" charset="0"/>
              </a:rPr>
              <a:t>Цель:</a:t>
            </a:r>
            <a:r>
              <a:rPr lang="ru-RU" sz="1800" dirty="0" smtClean="0">
                <a:solidFill>
                  <a:srgbClr val="7030A0"/>
                </a:solidFill>
                <a:latin typeface="Bookman Old Style" pitchFamily="18" charset="0"/>
              </a:rPr>
              <a:t> закреплять знания о частях суток; упражнять в сопоставлении картинки с частями суток: утро, день, вечер, ночь.</a:t>
            </a:r>
            <a:r>
              <a:rPr lang="ru-RU" sz="1800" dirty="0" smtClean="0">
                <a:solidFill>
                  <a:srgbClr val="0070C0"/>
                </a:solidFill>
              </a:rPr>
              <a:t/>
            </a:r>
            <a:br>
              <a:rPr lang="ru-RU" sz="1800" dirty="0" smtClean="0">
                <a:solidFill>
                  <a:srgbClr val="0070C0"/>
                </a:solidFill>
              </a:rPr>
            </a:br>
            <a:r>
              <a:rPr lang="ru-RU" sz="1800" dirty="0" smtClean="0">
                <a:solidFill>
                  <a:srgbClr val="0070C0"/>
                </a:solidFill>
              </a:rPr>
              <a:t> </a:t>
            </a:r>
            <a:r>
              <a:rPr lang="ru-RU" sz="1300" b="1" dirty="0" smtClean="0">
                <a:solidFill>
                  <a:srgbClr val="7030A0"/>
                </a:solidFill>
                <a:latin typeface="Bookman Old Style" pitchFamily="18" charset="0"/>
              </a:rPr>
              <a:t>Игровые правила:</a:t>
            </a:r>
            <a:r>
              <a:rPr lang="ru-RU" sz="1300" dirty="0" smtClean="0">
                <a:solidFill>
                  <a:srgbClr val="7030A0"/>
                </a:solidFill>
                <a:latin typeface="Bookman Old Style" pitchFamily="18" charset="0"/>
              </a:rPr>
              <a:t> по слову, которое произносит водящий, показывать карточку и объяснять, почему он ее поднял.</a:t>
            </a:r>
            <a:br>
              <a:rPr lang="ru-RU" sz="1300" dirty="0" smtClean="0">
                <a:solidFill>
                  <a:srgbClr val="7030A0"/>
                </a:solidFill>
                <a:latin typeface="Bookman Old Style" pitchFamily="18" charset="0"/>
              </a:rPr>
            </a:br>
            <a:r>
              <a:rPr lang="ru-RU" sz="1300" b="1" dirty="0" smtClean="0">
                <a:solidFill>
                  <a:srgbClr val="7030A0"/>
                </a:solidFill>
                <a:latin typeface="Bookman Old Style" pitchFamily="18" charset="0"/>
              </a:rPr>
              <a:t>Игровое действие:</a:t>
            </a:r>
            <a:r>
              <a:rPr lang="ru-RU" sz="1300" dirty="0" smtClean="0">
                <a:solidFill>
                  <a:srgbClr val="7030A0"/>
                </a:solidFill>
                <a:latin typeface="Bookman Old Style" pitchFamily="18" charset="0"/>
              </a:rPr>
              <a:t> поиск нужной картинки.</a:t>
            </a:r>
            <a:br>
              <a:rPr lang="ru-RU" sz="1300" dirty="0" smtClean="0">
                <a:solidFill>
                  <a:srgbClr val="7030A0"/>
                </a:solidFill>
                <a:latin typeface="Bookman Old Style" pitchFamily="18" charset="0"/>
              </a:rPr>
            </a:br>
            <a:r>
              <a:rPr lang="ru-RU" sz="1300" dirty="0" smtClean="0">
                <a:solidFill>
                  <a:srgbClr val="7030A0"/>
                </a:solidFill>
                <a:latin typeface="Bookman Old Style" pitchFamily="18" charset="0"/>
              </a:rPr>
              <a:t>На столе у играющих разные картинки, отражающие жизнь детей : утренняя гимнастика, завтрак, занятия, игры на улице, сон, приход родителей и др. К каждой части суток должно быть несколько сюжетных картинок. Дети выбирают себе картинку, внимательно рассматривают ее. На слово «утро» все дети, в руках у которых соответствующие картинки, поднимают их и каждый объясняет, почему он думает, что у него изображено утро: дети встают,  делают утреннюю гимнастику, умываются, завтракают, занимаются и др. Затем педагог говорит слово «день». Поднимают картинки те, у кого есть изображение какого-либо события или деятельности детей в это время суток: на прогулке, обедают, спят.</a:t>
            </a:r>
            <a:br>
              <a:rPr lang="ru-RU" sz="1300" dirty="0" smtClean="0">
                <a:solidFill>
                  <a:srgbClr val="7030A0"/>
                </a:solidFill>
                <a:latin typeface="Bookman Old Style" pitchFamily="18" charset="0"/>
              </a:rPr>
            </a:br>
            <a:r>
              <a:rPr lang="ru-RU" sz="1300" dirty="0" smtClean="0">
                <a:solidFill>
                  <a:srgbClr val="7030A0"/>
                </a:solidFill>
                <a:latin typeface="Bookman Old Style" pitchFamily="18" charset="0"/>
              </a:rPr>
              <a:t>водящий. Вечер.</a:t>
            </a:r>
            <a:br>
              <a:rPr lang="ru-RU" sz="1300" dirty="0" smtClean="0">
                <a:solidFill>
                  <a:srgbClr val="7030A0"/>
                </a:solidFill>
                <a:latin typeface="Bookman Old Style" pitchFamily="18" charset="0"/>
              </a:rPr>
            </a:br>
            <a:r>
              <a:rPr lang="ru-RU" sz="1300" dirty="0" smtClean="0">
                <a:solidFill>
                  <a:srgbClr val="7030A0"/>
                </a:solidFill>
                <a:latin typeface="Bookman Old Style" pitchFamily="18" charset="0"/>
              </a:rPr>
              <a:t>Дети поднимают соответствующие карточки.</a:t>
            </a:r>
            <a:br>
              <a:rPr lang="ru-RU" sz="1300" dirty="0" smtClean="0">
                <a:solidFill>
                  <a:srgbClr val="7030A0"/>
                </a:solidFill>
                <a:latin typeface="Bookman Old Style" pitchFamily="18" charset="0"/>
              </a:rPr>
            </a:br>
            <a:r>
              <a:rPr lang="ru-RU" sz="1300" dirty="0" smtClean="0">
                <a:solidFill>
                  <a:srgbClr val="7030A0"/>
                </a:solidFill>
                <a:latin typeface="Bookman Old Style" pitchFamily="18" charset="0"/>
              </a:rPr>
              <a:t>Почему ты показал эту карточку?</a:t>
            </a:r>
            <a:br>
              <a:rPr lang="ru-RU" sz="1300" dirty="0" smtClean="0">
                <a:solidFill>
                  <a:srgbClr val="7030A0"/>
                </a:solidFill>
                <a:latin typeface="Bookman Old Style" pitchFamily="18" charset="0"/>
              </a:rPr>
            </a:br>
            <a:r>
              <a:rPr lang="ru-RU" sz="1300" dirty="0" smtClean="0">
                <a:solidFill>
                  <a:srgbClr val="7030A0"/>
                </a:solidFill>
                <a:latin typeface="Bookman Old Style" pitchFamily="18" charset="0"/>
              </a:rPr>
              <a:t>Ребенок. Потому что на улице темно и т.д..</a:t>
            </a:r>
            <a:br>
              <a:rPr lang="ru-RU" sz="1300" dirty="0" smtClean="0">
                <a:solidFill>
                  <a:srgbClr val="7030A0"/>
                </a:solidFill>
                <a:latin typeface="Bookman Old Style" pitchFamily="18" charset="0"/>
              </a:rPr>
            </a:br>
            <a:r>
              <a:rPr lang="ru-RU" sz="1300" dirty="0" smtClean="0">
                <a:solidFill>
                  <a:srgbClr val="7030A0"/>
                </a:solidFill>
                <a:latin typeface="Bookman Old Style" pitchFamily="18" charset="0"/>
              </a:rPr>
              <a:t> водящий. Ночь.</a:t>
            </a:r>
            <a:br>
              <a:rPr lang="ru-RU" sz="1300" dirty="0" smtClean="0">
                <a:solidFill>
                  <a:srgbClr val="7030A0"/>
                </a:solidFill>
                <a:latin typeface="Bookman Old Style" pitchFamily="18" charset="0"/>
              </a:rPr>
            </a:br>
            <a:r>
              <a:rPr lang="ru-RU" sz="1300" dirty="0" smtClean="0">
                <a:solidFill>
                  <a:srgbClr val="7030A0"/>
                </a:solidFill>
                <a:latin typeface="Bookman Old Style" pitchFamily="18" charset="0"/>
              </a:rPr>
              <a:t>Дети поднимают карточки с изображением спящих ребят.</a:t>
            </a:r>
            <a:br>
              <a:rPr lang="ru-RU" sz="1300" dirty="0" smtClean="0">
                <a:solidFill>
                  <a:srgbClr val="7030A0"/>
                </a:solidFill>
                <a:latin typeface="Bookman Old Style" pitchFamily="18" charset="0"/>
              </a:rPr>
            </a:br>
            <a:r>
              <a:rPr lang="ru-RU" sz="1300" dirty="0" smtClean="0">
                <a:solidFill>
                  <a:srgbClr val="7030A0"/>
                </a:solidFill>
                <a:latin typeface="Bookman Old Style" pitchFamily="18" charset="0"/>
              </a:rPr>
              <a:t>Так закрепляются знания детей о частях суток. За каждый правильный ответ дети получают фишки: </a:t>
            </a:r>
            <a:r>
              <a:rPr lang="ru-RU" sz="1300" dirty="0" err="1" smtClean="0">
                <a:solidFill>
                  <a:srgbClr val="7030A0"/>
                </a:solidFill>
                <a:latin typeface="Bookman Old Style" pitchFamily="18" charset="0"/>
              </a:rPr>
              <a:t>розовая</a:t>
            </a:r>
            <a:r>
              <a:rPr lang="ru-RU" sz="1300" dirty="0" smtClean="0">
                <a:solidFill>
                  <a:srgbClr val="7030A0"/>
                </a:solidFill>
                <a:latin typeface="Bookman Old Style" pitchFamily="18" charset="0"/>
              </a:rPr>
              <a:t> фишка — утро, </a:t>
            </a:r>
            <a:r>
              <a:rPr lang="ru-RU" sz="1300" dirty="0" err="1" smtClean="0">
                <a:solidFill>
                  <a:srgbClr val="7030A0"/>
                </a:solidFill>
                <a:latin typeface="Bookman Old Style" pitchFamily="18" charset="0"/>
              </a:rPr>
              <a:t>голубая</a:t>
            </a:r>
            <a:r>
              <a:rPr lang="ru-RU" sz="1300" dirty="0" smtClean="0">
                <a:solidFill>
                  <a:srgbClr val="7030A0"/>
                </a:solidFill>
                <a:latin typeface="Bookman Old Style" pitchFamily="18" charset="0"/>
              </a:rPr>
              <a:t> — день, серая — вечер, черная — ночь.</a:t>
            </a:r>
            <a:r>
              <a:rPr lang="ru-RU" sz="1800" dirty="0" smtClean="0">
                <a:solidFill>
                  <a:srgbClr val="7030A0"/>
                </a:solidFill>
                <a:latin typeface="Bookman Old Style" pitchFamily="18" charset="0"/>
              </a:rPr>
              <a:t/>
            </a:r>
            <a:br>
              <a:rPr lang="ru-RU" sz="1800" dirty="0" smtClean="0">
                <a:solidFill>
                  <a:srgbClr val="7030A0"/>
                </a:solidFill>
                <a:latin typeface="Bookman Old Style" pitchFamily="18" charset="0"/>
              </a:rPr>
            </a:br>
            <a:r>
              <a:rPr lang="ru-RU" sz="1800" dirty="0" smtClean="0">
                <a:solidFill>
                  <a:srgbClr val="7030A0"/>
                </a:solidFill>
                <a:latin typeface="Bookman Old Style" pitchFamily="18" charset="0"/>
              </a:rPr>
              <a:t> </a:t>
            </a:r>
            <a:r>
              <a:rPr lang="ru-RU" sz="2000" dirty="0" smtClean="0">
                <a:solidFill>
                  <a:srgbClr val="7030A0"/>
                </a:solidFill>
                <a:latin typeface="Bookman Old Style" pitchFamily="18" charset="0"/>
              </a:rPr>
              <a:t> </a:t>
            </a:r>
            <a:r>
              <a:rPr lang="ru-RU" sz="2000" dirty="0" smtClean="0">
                <a:solidFill>
                  <a:srgbClr val="0070C0"/>
                </a:solidFill>
                <a:latin typeface="Bookman Old Style" pitchFamily="18" charset="0"/>
              </a:rPr>
              <a:t/>
            </a:r>
            <a:br>
              <a:rPr lang="ru-RU" sz="2000" dirty="0" smtClean="0">
                <a:solidFill>
                  <a:srgbClr val="0070C0"/>
                </a:solidFill>
                <a:latin typeface="Bookman Old Style" pitchFamily="18" charset="0"/>
              </a:rPr>
            </a:br>
            <a:r>
              <a:rPr lang="ru-RU" sz="2000" dirty="0" smtClean="0">
                <a:solidFill>
                  <a:srgbClr val="0070C0"/>
                </a:solidFill>
                <a:latin typeface="Bookman Old Style" pitchFamily="18" charset="0"/>
              </a:rPr>
              <a:t/>
            </a:r>
            <a:br>
              <a:rPr lang="ru-RU" sz="2000" dirty="0" smtClean="0">
                <a:solidFill>
                  <a:srgbClr val="0070C0"/>
                </a:solidFill>
                <a:latin typeface="Bookman Old Style" pitchFamily="18" charset="0"/>
              </a:rPr>
            </a:br>
            <a:endParaRPr lang="ru-RU" dirty="0">
              <a:solidFill>
                <a:srgbClr val="0070C0"/>
              </a:solidFill>
            </a:endParaRPr>
          </a:p>
        </p:txBody>
      </p:sp>
      <p:pic>
        <p:nvPicPr>
          <p:cNvPr id="4" name="Содержимое 3" descr="https://avatars.mds.yandex.net/get-pdb/477388/37f92c7f-a4a6-4b65-b194-aa9283c672b2/s1200?webp=false"/>
          <p:cNvPicPr>
            <a:picLocks noGrp="1"/>
          </p:cNvPicPr>
          <p:nvPr>
            <p:ph idx="1"/>
          </p:nvPr>
        </p:nvPicPr>
        <p:blipFill>
          <a:blip r:embed="rId2"/>
          <a:srcRect/>
          <a:stretch>
            <a:fillRect/>
          </a:stretch>
        </p:blipFill>
        <p:spPr bwMode="auto">
          <a:xfrm>
            <a:off x="142844" y="285728"/>
            <a:ext cx="2335980" cy="63833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2786050" y="142853"/>
            <a:ext cx="6286544" cy="285752"/>
          </a:xfrm>
        </p:spPr>
        <p:txBody>
          <a:bodyPr>
            <a:noAutofit/>
          </a:bodyPr>
          <a:lstStyle/>
          <a:p>
            <a:r>
              <a:rPr lang="ru-RU" sz="2000" b="1" dirty="0" smtClean="0">
                <a:solidFill>
                  <a:srgbClr val="7030A0"/>
                </a:solidFill>
                <a:latin typeface="Bookman Old Style" pitchFamily="18" charset="0"/>
              </a:rPr>
              <a:t>Игра «Когда это бывает».</a:t>
            </a:r>
            <a:br>
              <a:rPr lang="ru-RU" sz="2000" b="1" dirty="0" smtClean="0">
                <a:solidFill>
                  <a:srgbClr val="7030A0"/>
                </a:solidFill>
                <a:latin typeface="Bookman Old Style" pitchFamily="18" charset="0"/>
              </a:rPr>
            </a:br>
            <a:r>
              <a:rPr lang="ru-RU" sz="1200" b="1" dirty="0" smtClean="0">
                <a:solidFill>
                  <a:srgbClr val="7030A0"/>
                </a:solidFill>
                <a:latin typeface="Bookman Old Style" pitchFamily="18" charset="0"/>
              </a:rPr>
              <a:t>Карточки для игры.</a:t>
            </a:r>
            <a:endParaRPr lang="ru-RU" sz="1200" dirty="0"/>
          </a:p>
        </p:txBody>
      </p:sp>
      <p:sp>
        <p:nvSpPr>
          <p:cNvPr id="3" name="Содержимое 2"/>
          <p:cNvSpPr>
            <a:spLocks noGrp="1"/>
          </p:cNvSpPr>
          <p:nvPr>
            <p:ph idx="1"/>
          </p:nvPr>
        </p:nvSpPr>
        <p:spPr>
          <a:xfrm>
            <a:off x="2643174" y="642918"/>
            <a:ext cx="6286544" cy="6000792"/>
          </a:xfrm>
        </p:spPr>
        <p:txBody>
          <a:bodyPr/>
          <a:lstStyle/>
          <a:p>
            <a:pPr>
              <a:buNone/>
            </a:pPr>
            <a:r>
              <a:rPr lang="ru-RU" dirty="0" smtClean="0">
                <a:solidFill>
                  <a:srgbClr val="0070C0"/>
                </a:solidFill>
              </a:rPr>
              <a:t/>
            </a:r>
            <a:br>
              <a:rPr lang="ru-RU" dirty="0" smtClean="0">
                <a:solidFill>
                  <a:srgbClr val="0070C0"/>
                </a:solidFill>
              </a:rPr>
            </a:br>
            <a:endParaRPr lang="ru-RU" dirty="0"/>
          </a:p>
        </p:txBody>
      </p:sp>
      <p:pic>
        <p:nvPicPr>
          <p:cNvPr id="4" name="Содержимое 3" descr="https://avatars.mds.yandex.net/get-pdb/477388/37f92c7f-a4a6-4b65-b194-aa9283c672b2/s1200?webp=false"/>
          <p:cNvPicPr>
            <a:picLocks/>
          </p:cNvPicPr>
          <p:nvPr/>
        </p:nvPicPr>
        <p:blipFill>
          <a:blip r:embed="rId2"/>
          <a:srcRect/>
          <a:stretch>
            <a:fillRect/>
          </a:stretch>
        </p:blipFill>
        <p:spPr bwMode="auto">
          <a:xfrm>
            <a:off x="142844" y="285728"/>
            <a:ext cx="2335980" cy="6383350"/>
          </a:xfrm>
          <a:prstGeom prst="rect">
            <a:avLst/>
          </a:prstGeom>
          <a:noFill/>
          <a:ln w="9525">
            <a:noFill/>
            <a:miter lim="800000"/>
            <a:headEnd/>
            <a:tailEnd/>
          </a:ln>
        </p:spPr>
      </p:pic>
      <p:pic>
        <p:nvPicPr>
          <p:cNvPr id="5" name="Рисунок 4" descr="https://ped-kopilka.ru/upload/blogs/5459_a129fae5de484c089aba81e162fba685.png.jpg"/>
          <p:cNvPicPr/>
          <p:nvPr/>
        </p:nvPicPr>
        <p:blipFill>
          <a:blip r:embed="rId3" cstate="print"/>
          <a:srcRect/>
          <a:stretch>
            <a:fillRect/>
          </a:stretch>
        </p:blipFill>
        <p:spPr bwMode="auto">
          <a:xfrm rot="16200000">
            <a:off x="2846717" y="582251"/>
            <a:ext cx="940550" cy="1061884"/>
          </a:xfrm>
          <a:prstGeom prst="rect">
            <a:avLst/>
          </a:prstGeom>
          <a:noFill/>
          <a:ln w="9525">
            <a:noFill/>
            <a:miter lim="800000"/>
            <a:headEnd/>
            <a:tailEnd/>
          </a:ln>
        </p:spPr>
      </p:pic>
      <p:pic>
        <p:nvPicPr>
          <p:cNvPr id="6" name="Рисунок 5" descr="https://ped-kopilka.ru/upload/blogs/5459_2264173a440127ef64586a9b01c2d037.png.jpg"/>
          <p:cNvPicPr/>
          <p:nvPr/>
        </p:nvPicPr>
        <p:blipFill>
          <a:blip r:embed="rId4" cstate="print"/>
          <a:srcRect/>
          <a:stretch>
            <a:fillRect/>
          </a:stretch>
        </p:blipFill>
        <p:spPr bwMode="auto">
          <a:xfrm rot="16200000">
            <a:off x="4565804" y="1149181"/>
            <a:ext cx="956245" cy="943852"/>
          </a:xfrm>
          <a:prstGeom prst="rect">
            <a:avLst/>
          </a:prstGeom>
          <a:noFill/>
          <a:ln w="9525">
            <a:noFill/>
            <a:miter lim="800000"/>
            <a:headEnd/>
            <a:tailEnd/>
          </a:ln>
        </p:spPr>
      </p:pic>
      <p:pic>
        <p:nvPicPr>
          <p:cNvPr id="7" name="Рисунок 6" descr="https://ped-kopilka.ru/upload/blogs/5459_4899425042a836f177853133d3cef15d.png.jpg"/>
          <p:cNvPicPr/>
          <p:nvPr/>
        </p:nvPicPr>
        <p:blipFill>
          <a:blip r:embed="rId5" cstate="print"/>
          <a:srcRect/>
          <a:stretch>
            <a:fillRect/>
          </a:stretch>
        </p:blipFill>
        <p:spPr bwMode="auto">
          <a:xfrm>
            <a:off x="6143636" y="500042"/>
            <a:ext cx="1247084" cy="998978"/>
          </a:xfrm>
          <a:prstGeom prst="rect">
            <a:avLst/>
          </a:prstGeom>
          <a:noFill/>
          <a:ln w="9525">
            <a:noFill/>
            <a:miter lim="800000"/>
            <a:headEnd/>
            <a:tailEnd/>
          </a:ln>
        </p:spPr>
      </p:pic>
      <p:pic>
        <p:nvPicPr>
          <p:cNvPr id="8" name="Рисунок 7" descr="https://ped-kopilka.ru/upload/blogs/5459_e1a1e93b3e94f35c3f827401bba878fb.png.jpg"/>
          <p:cNvPicPr/>
          <p:nvPr/>
        </p:nvPicPr>
        <p:blipFill>
          <a:blip r:embed="rId6" cstate="print"/>
          <a:srcRect/>
          <a:stretch>
            <a:fillRect/>
          </a:stretch>
        </p:blipFill>
        <p:spPr bwMode="auto">
          <a:xfrm>
            <a:off x="7500958" y="1857364"/>
            <a:ext cx="1193387" cy="977763"/>
          </a:xfrm>
          <a:prstGeom prst="rect">
            <a:avLst/>
          </a:prstGeom>
          <a:noFill/>
          <a:ln w="9525">
            <a:noFill/>
            <a:miter lim="800000"/>
            <a:headEnd/>
            <a:tailEnd/>
          </a:ln>
        </p:spPr>
      </p:pic>
      <p:pic>
        <p:nvPicPr>
          <p:cNvPr id="9" name="Рисунок 8" descr="https://ped-kopilka.ru/upload/blogs/5459_0dd4a861bf091891d7d5022f484c24ad.png.jpg"/>
          <p:cNvPicPr/>
          <p:nvPr/>
        </p:nvPicPr>
        <p:blipFill>
          <a:blip r:embed="rId7" cstate="print"/>
          <a:srcRect/>
          <a:stretch>
            <a:fillRect/>
          </a:stretch>
        </p:blipFill>
        <p:spPr bwMode="auto">
          <a:xfrm>
            <a:off x="2786050" y="1928802"/>
            <a:ext cx="1044256" cy="807475"/>
          </a:xfrm>
          <a:prstGeom prst="rect">
            <a:avLst/>
          </a:prstGeom>
          <a:noFill/>
          <a:ln w="9525">
            <a:noFill/>
            <a:miter lim="800000"/>
            <a:headEnd/>
            <a:tailEnd/>
          </a:ln>
        </p:spPr>
      </p:pic>
      <p:pic>
        <p:nvPicPr>
          <p:cNvPr id="10" name="Рисунок 9" descr="https://ped-kopilka.ru/upload/blogs/5459_df346532391dea55b5e268e41340f8f5.png.jpg"/>
          <p:cNvPicPr/>
          <p:nvPr/>
        </p:nvPicPr>
        <p:blipFill>
          <a:blip r:embed="rId8" cstate="print"/>
          <a:srcRect/>
          <a:stretch>
            <a:fillRect/>
          </a:stretch>
        </p:blipFill>
        <p:spPr bwMode="auto">
          <a:xfrm>
            <a:off x="4429124" y="2714620"/>
            <a:ext cx="1285884" cy="770876"/>
          </a:xfrm>
          <a:prstGeom prst="rect">
            <a:avLst/>
          </a:prstGeom>
          <a:noFill/>
          <a:ln w="9525">
            <a:noFill/>
            <a:miter lim="800000"/>
            <a:headEnd/>
            <a:tailEnd/>
          </a:ln>
        </p:spPr>
      </p:pic>
      <p:sp>
        <p:nvSpPr>
          <p:cNvPr id="11" name="Прямоугольник 10"/>
          <p:cNvSpPr/>
          <p:nvPr/>
        </p:nvSpPr>
        <p:spPr>
          <a:xfrm>
            <a:off x="4786314" y="3214686"/>
            <a:ext cx="857256" cy="369332"/>
          </a:xfrm>
          <a:prstGeom prst="rect">
            <a:avLst/>
          </a:prstGeom>
        </p:spPr>
        <p:txBody>
          <a:bodyPr wrap="square">
            <a:spAutoFit/>
          </a:bodyPr>
          <a:lstStyle/>
          <a:p>
            <a:r>
              <a:rPr lang="ru-RU" b="1" dirty="0" smtClean="0"/>
              <a:t>обед</a:t>
            </a:r>
            <a:endParaRPr lang="ru-RU" b="1" dirty="0"/>
          </a:p>
        </p:txBody>
      </p:sp>
      <p:pic>
        <p:nvPicPr>
          <p:cNvPr id="12" name="Рисунок 11" descr="https://ped-kopilka.ru/upload/blogs/5459_60f2edde305a994d27341ca54cdff576.png.jpg"/>
          <p:cNvPicPr/>
          <p:nvPr/>
        </p:nvPicPr>
        <p:blipFill>
          <a:blip r:embed="rId9" cstate="print"/>
          <a:srcRect/>
          <a:stretch>
            <a:fillRect/>
          </a:stretch>
        </p:blipFill>
        <p:spPr bwMode="auto">
          <a:xfrm>
            <a:off x="5857884" y="1714488"/>
            <a:ext cx="1096178" cy="811033"/>
          </a:xfrm>
          <a:prstGeom prst="rect">
            <a:avLst/>
          </a:prstGeom>
          <a:noFill/>
          <a:ln w="9525">
            <a:noFill/>
            <a:miter lim="800000"/>
            <a:headEnd/>
            <a:tailEnd/>
          </a:ln>
        </p:spPr>
      </p:pic>
      <p:pic>
        <p:nvPicPr>
          <p:cNvPr id="13" name="Рисунок 12" descr="https://ped-kopilka.ru/upload/blogs/5459_ee9fe257e9880f0a4ef0d2e67dc41849.png.jpg"/>
          <p:cNvPicPr/>
          <p:nvPr/>
        </p:nvPicPr>
        <p:blipFill>
          <a:blip r:embed="rId10" cstate="print"/>
          <a:srcRect/>
          <a:stretch>
            <a:fillRect/>
          </a:stretch>
        </p:blipFill>
        <p:spPr bwMode="auto">
          <a:xfrm>
            <a:off x="7715272" y="3500438"/>
            <a:ext cx="1057685" cy="858741"/>
          </a:xfrm>
          <a:prstGeom prst="rect">
            <a:avLst/>
          </a:prstGeom>
          <a:noFill/>
          <a:ln w="9525">
            <a:noFill/>
            <a:miter lim="800000"/>
            <a:headEnd/>
            <a:tailEnd/>
          </a:ln>
        </p:spPr>
      </p:pic>
      <p:pic>
        <p:nvPicPr>
          <p:cNvPr id="14" name="Рисунок 13" descr="https://ped-kopilka.ru/upload/blogs/5459_34a939cd7ab6aa300b56e2cf384efe33.png.jpg"/>
          <p:cNvPicPr/>
          <p:nvPr/>
        </p:nvPicPr>
        <p:blipFill>
          <a:blip r:embed="rId11" cstate="print"/>
          <a:srcRect/>
          <a:stretch>
            <a:fillRect/>
          </a:stretch>
        </p:blipFill>
        <p:spPr bwMode="auto">
          <a:xfrm>
            <a:off x="4857752" y="3714752"/>
            <a:ext cx="1047630" cy="914400"/>
          </a:xfrm>
          <a:prstGeom prst="rect">
            <a:avLst/>
          </a:prstGeom>
          <a:noFill/>
          <a:ln w="9525">
            <a:noFill/>
            <a:miter lim="800000"/>
            <a:headEnd/>
            <a:tailEnd/>
          </a:ln>
        </p:spPr>
      </p:pic>
      <p:pic>
        <p:nvPicPr>
          <p:cNvPr id="15" name="Рисунок 14" descr="https://ped-kopilka.ru/upload/blogs/5459_4ae20fb97f88a1be6683792e9a9facb0.png.jpg"/>
          <p:cNvPicPr/>
          <p:nvPr/>
        </p:nvPicPr>
        <p:blipFill>
          <a:blip r:embed="rId12" cstate="print"/>
          <a:srcRect/>
          <a:stretch>
            <a:fillRect/>
          </a:stretch>
        </p:blipFill>
        <p:spPr bwMode="auto">
          <a:xfrm rot="16200000">
            <a:off x="6309561" y="4834711"/>
            <a:ext cx="882595" cy="1214445"/>
          </a:xfrm>
          <a:prstGeom prst="rect">
            <a:avLst/>
          </a:prstGeom>
          <a:noFill/>
          <a:ln w="9525">
            <a:noFill/>
            <a:miter lim="800000"/>
            <a:headEnd/>
            <a:tailEnd/>
          </a:ln>
        </p:spPr>
      </p:pic>
      <p:pic>
        <p:nvPicPr>
          <p:cNvPr id="16" name="Рисунок 15" descr="https://ped-kopilka.ru/upload/blogs/5459_d03abd4965a09b1dea231c93141e9394.png.jpg"/>
          <p:cNvPicPr/>
          <p:nvPr/>
        </p:nvPicPr>
        <p:blipFill>
          <a:blip r:embed="rId13" cstate="print"/>
          <a:srcRect/>
          <a:stretch>
            <a:fillRect/>
          </a:stretch>
        </p:blipFill>
        <p:spPr bwMode="auto">
          <a:xfrm rot="16200000">
            <a:off x="6019987" y="3124021"/>
            <a:ext cx="1247431" cy="1000132"/>
          </a:xfrm>
          <a:prstGeom prst="rect">
            <a:avLst/>
          </a:prstGeom>
          <a:noFill/>
          <a:ln w="9525">
            <a:noFill/>
            <a:miter lim="800000"/>
            <a:headEnd/>
            <a:tailEnd/>
          </a:ln>
        </p:spPr>
      </p:pic>
      <p:pic>
        <p:nvPicPr>
          <p:cNvPr id="17" name="Рисунок 16" descr="https://ped-kopilka.ru/upload/blogs/5459_5706f62ef7246e001439100eff8971ab.png.jpg"/>
          <p:cNvPicPr/>
          <p:nvPr/>
        </p:nvPicPr>
        <p:blipFill>
          <a:blip r:embed="rId14" cstate="print"/>
          <a:srcRect/>
          <a:stretch>
            <a:fillRect/>
          </a:stretch>
        </p:blipFill>
        <p:spPr bwMode="auto">
          <a:xfrm rot="16200000">
            <a:off x="7650795" y="5065113"/>
            <a:ext cx="1271962" cy="1143008"/>
          </a:xfrm>
          <a:prstGeom prst="rect">
            <a:avLst/>
          </a:prstGeom>
          <a:noFill/>
          <a:ln w="9525">
            <a:noFill/>
            <a:miter lim="800000"/>
            <a:headEnd/>
            <a:tailEnd/>
          </a:ln>
        </p:spPr>
      </p:pic>
      <p:pic>
        <p:nvPicPr>
          <p:cNvPr id="18" name="Рисунок 17" descr="https://ped-kopilka.ru/upload/blogs/5459_f24304f51cf27b85ec7d0160ec303115.png.jpg"/>
          <p:cNvPicPr/>
          <p:nvPr/>
        </p:nvPicPr>
        <p:blipFill>
          <a:blip r:embed="rId15"/>
          <a:srcRect/>
          <a:stretch>
            <a:fillRect/>
          </a:stretch>
        </p:blipFill>
        <p:spPr bwMode="auto">
          <a:xfrm rot="16200000">
            <a:off x="4036215" y="5036356"/>
            <a:ext cx="1428760" cy="1214443"/>
          </a:xfrm>
          <a:prstGeom prst="rect">
            <a:avLst/>
          </a:prstGeom>
          <a:noFill/>
          <a:ln w="9525">
            <a:noFill/>
            <a:miter lim="800000"/>
            <a:headEnd/>
            <a:tailEnd/>
          </a:ln>
        </p:spPr>
      </p:pic>
      <p:sp>
        <p:nvSpPr>
          <p:cNvPr id="20" name="Прямоугольник 19"/>
          <p:cNvSpPr/>
          <p:nvPr/>
        </p:nvSpPr>
        <p:spPr>
          <a:xfrm>
            <a:off x="4286248" y="6143644"/>
            <a:ext cx="1214446" cy="369332"/>
          </a:xfrm>
          <a:prstGeom prst="rect">
            <a:avLst/>
          </a:prstGeom>
        </p:spPr>
        <p:txBody>
          <a:bodyPr wrap="square">
            <a:spAutoFit/>
          </a:bodyPr>
          <a:lstStyle/>
          <a:p>
            <a:pPr lvl="0" fontAlgn="base">
              <a:spcBef>
                <a:spcPct val="0"/>
              </a:spcBef>
              <a:spcAft>
                <a:spcPct val="0"/>
              </a:spcAft>
            </a:pPr>
            <a:r>
              <a:rPr lang="ru-RU" dirty="0" smtClean="0">
                <a:latin typeface="Bookman Old Style" pitchFamily="18" charset="0"/>
                <a:ea typeface="Times New Roman" pitchFamily="18" charset="0"/>
                <a:cs typeface="Times New Roman" pitchFamily="18" charset="0"/>
              </a:rPr>
              <a:t>завтрак</a:t>
            </a:r>
            <a:endParaRPr lang="ru-RU" sz="2400" dirty="0" smtClean="0">
              <a:latin typeface="Arial" pitchFamily="34" charset="0"/>
              <a:cs typeface="Arial" pitchFamily="34" charset="0"/>
            </a:endParaRPr>
          </a:p>
        </p:txBody>
      </p:sp>
      <p:pic>
        <p:nvPicPr>
          <p:cNvPr id="21" name="Рисунок 20" descr="Ð´Ð¸Ð´Ð°ÐºÑÐ¸ÑÐµÑÐºÐ¸Ðµ Ð¸Ð³ÑÑ ÑÐ°ÑÑÐ¸ ÑÑÑÐ¾Ðº, Ð´Ð¸Ð´Ð°ÐºÑÐ¸ÑÐµÑÐºÐ°Ñ Ð¸Ð³ÑÐ° ÐºÐ¾Ð³Ð´Ð° ÑÑÐ¾ Ð±ÑÐ²Ð°ÐµÑ ÑÐ°ÑÑÐ¸ ÑÑÑÐ¾Ðº, Ð´Ð¸Ð´Ð°ÐºÑÐ¸ÑÐµÑÐºÐ°Ñ Ð¸Ð³ÑÐ° ÑÐ°ÑÑÐ¸ ÑÑÑÐ¾Ðº Ð² ÑÑÐµÐ´Ð½ÐµÐ¹ Ð³ÑÑÐ¿Ð¿Ðµ, Ð¸Ð³ÑÐ° ÑÐ°ÑÑÐ¸ ÑÑÑÐ¾Ðº"/>
          <p:cNvPicPr/>
          <p:nvPr/>
        </p:nvPicPr>
        <p:blipFill>
          <a:blip r:embed="rId16"/>
          <a:srcRect/>
          <a:stretch>
            <a:fillRect/>
          </a:stretch>
        </p:blipFill>
        <p:spPr bwMode="auto">
          <a:xfrm flipH="1">
            <a:off x="2714612" y="2928934"/>
            <a:ext cx="1500198" cy="198671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0298" y="457200"/>
            <a:ext cx="6491302" cy="2471734"/>
          </a:xfrm>
        </p:spPr>
        <p:txBody>
          <a:bodyPr>
            <a:noAutofit/>
          </a:bodyPr>
          <a:lstStyle/>
          <a:p>
            <a:pPr algn="ctr">
              <a:lnSpc>
                <a:spcPct val="150000"/>
              </a:lnSpc>
            </a:pPr>
            <a:r>
              <a:rPr lang="ru-RU" sz="1800" dirty="0" smtClean="0">
                <a:latin typeface="Bookman Old Style" pitchFamily="18" charset="0"/>
              </a:rPr>
              <a:t/>
            </a:r>
            <a:br>
              <a:rPr lang="ru-RU" sz="1800" dirty="0" smtClean="0">
                <a:latin typeface="Bookman Old Style" pitchFamily="18" charset="0"/>
              </a:rPr>
            </a:br>
            <a:r>
              <a:rPr lang="ru-RU" sz="1800" dirty="0" smtClean="0">
                <a:latin typeface="Bookman Old Style" pitchFamily="18" charset="0"/>
              </a:rPr>
              <a:t/>
            </a:r>
            <a:br>
              <a:rPr lang="ru-RU" sz="1800" dirty="0" smtClean="0">
                <a:latin typeface="Bookman Old Style" pitchFamily="18" charset="0"/>
              </a:rPr>
            </a:br>
            <a:r>
              <a:rPr lang="ru-RU" sz="1800" dirty="0" smtClean="0">
                <a:latin typeface="Bookman Old Style" pitchFamily="18" charset="0"/>
              </a:rPr>
              <a:t/>
            </a:r>
            <a:br>
              <a:rPr lang="ru-RU" sz="1800" dirty="0" smtClean="0">
                <a:latin typeface="Bookman Old Style" pitchFamily="18" charset="0"/>
              </a:rPr>
            </a:br>
            <a:r>
              <a:rPr lang="ru-RU" sz="1800" dirty="0" smtClean="0">
                <a:latin typeface="Bookman Old Style" pitchFamily="18" charset="0"/>
              </a:rPr>
              <a:t/>
            </a:r>
            <a:br>
              <a:rPr lang="ru-RU" sz="1800" dirty="0" smtClean="0">
                <a:latin typeface="Bookman Old Style" pitchFamily="18" charset="0"/>
              </a:rPr>
            </a:br>
            <a:r>
              <a:rPr lang="ru-RU" sz="1800" dirty="0" smtClean="0">
                <a:latin typeface="Bookman Old Style" pitchFamily="18" charset="0"/>
              </a:rPr>
              <a:t/>
            </a:r>
            <a:br>
              <a:rPr lang="ru-RU" sz="1800" dirty="0" smtClean="0">
                <a:latin typeface="Bookman Old Style" pitchFamily="18" charset="0"/>
              </a:rPr>
            </a:br>
            <a:r>
              <a:rPr lang="ru-RU" sz="1800" dirty="0" smtClean="0">
                <a:latin typeface="Bookman Old Style" pitchFamily="18" charset="0"/>
              </a:rPr>
              <a:t/>
            </a:r>
            <a:br>
              <a:rPr lang="ru-RU" sz="1800" dirty="0" smtClean="0">
                <a:latin typeface="Bookman Old Style" pitchFamily="18" charset="0"/>
              </a:rPr>
            </a:br>
            <a:r>
              <a:rPr lang="ru-RU" sz="1800" dirty="0" smtClean="0">
                <a:latin typeface="Bookman Old Style" pitchFamily="18" charset="0"/>
              </a:rPr>
              <a:t/>
            </a:r>
            <a:br>
              <a:rPr lang="ru-RU" sz="1800" dirty="0" smtClean="0">
                <a:latin typeface="Bookman Old Style" pitchFamily="18" charset="0"/>
              </a:rPr>
            </a:br>
            <a:r>
              <a:rPr lang="ru-RU" sz="1800" dirty="0" smtClean="0">
                <a:latin typeface="Bookman Old Style" pitchFamily="18" charset="0"/>
              </a:rPr>
              <a:t/>
            </a:r>
            <a:br>
              <a:rPr lang="ru-RU" sz="1800" dirty="0" smtClean="0">
                <a:latin typeface="Bookman Old Style" pitchFamily="18" charset="0"/>
              </a:rPr>
            </a:br>
            <a:r>
              <a:rPr lang="ru-RU" sz="1800" dirty="0" smtClean="0">
                <a:solidFill>
                  <a:srgbClr val="C00000"/>
                </a:solidFill>
                <a:latin typeface="Bookman Old Style" pitchFamily="18" charset="0"/>
              </a:rPr>
              <a:t>Какие вы все молодцы!!!!!</a:t>
            </a:r>
            <a:br>
              <a:rPr lang="ru-RU" sz="1800" dirty="0" smtClean="0">
                <a:solidFill>
                  <a:srgbClr val="C00000"/>
                </a:solidFill>
                <a:latin typeface="Bookman Old Style" pitchFamily="18" charset="0"/>
              </a:rPr>
            </a:br>
            <a:r>
              <a:rPr lang="ru-RU" sz="1800" dirty="0" smtClean="0">
                <a:solidFill>
                  <a:srgbClr val="C00000"/>
                </a:solidFill>
                <a:latin typeface="Bookman Old Style" pitchFamily="18" charset="0"/>
              </a:rPr>
              <a:t>Хорошо играли, правила игры выполняли. Были такие </a:t>
            </a:r>
            <a:r>
              <a:rPr lang="ru-RU" sz="1800" dirty="0" err="1" smtClean="0">
                <a:solidFill>
                  <a:srgbClr val="C00000"/>
                </a:solidFill>
                <a:latin typeface="Bookman Old Style" pitchFamily="18" charset="0"/>
              </a:rPr>
              <a:t>умнички</a:t>
            </a:r>
            <a:r>
              <a:rPr lang="ru-RU" sz="1800" dirty="0" smtClean="0">
                <a:solidFill>
                  <a:srgbClr val="C00000"/>
                </a:solidFill>
                <a:latin typeface="Bookman Old Style" pitchFamily="18" charset="0"/>
              </a:rPr>
              <a:t>.</a:t>
            </a:r>
            <a:br>
              <a:rPr lang="ru-RU" sz="1800" dirty="0" smtClean="0">
                <a:solidFill>
                  <a:srgbClr val="C00000"/>
                </a:solidFill>
                <a:latin typeface="Bookman Old Style" pitchFamily="18" charset="0"/>
              </a:rPr>
            </a:br>
            <a:r>
              <a:rPr lang="ru-RU" sz="1800" dirty="0" smtClean="0">
                <a:solidFill>
                  <a:srgbClr val="C00000"/>
                </a:solidFill>
                <a:latin typeface="Bookman Old Style" pitchFamily="18" charset="0"/>
              </a:rPr>
              <a:t>На этом наше занятие заканчивается.</a:t>
            </a:r>
            <a:br>
              <a:rPr lang="ru-RU" sz="1800" dirty="0" smtClean="0">
                <a:solidFill>
                  <a:srgbClr val="C00000"/>
                </a:solidFill>
                <a:latin typeface="Bookman Old Style" pitchFamily="18" charset="0"/>
              </a:rPr>
            </a:br>
            <a:r>
              <a:rPr lang="ru-RU" sz="1800" dirty="0" smtClean="0">
                <a:solidFill>
                  <a:srgbClr val="C00000"/>
                </a:solidFill>
                <a:latin typeface="Bookman Old Style" pitchFamily="18" charset="0"/>
              </a:rPr>
              <a:t>До свидания, ребята. </a:t>
            </a:r>
            <a:br>
              <a:rPr lang="ru-RU" sz="1800" dirty="0" smtClean="0">
                <a:solidFill>
                  <a:srgbClr val="C00000"/>
                </a:solidFill>
                <a:latin typeface="Bookman Old Style" pitchFamily="18" charset="0"/>
              </a:rPr>
            </a:br>
            <a:r>
              <a:rPr lang="ru-RU" sz="1800" dirty="0" smtClean="0">
                <a:solidFill>
                  <a:srgbClr val="C00000"/>
                </a:solidFill>
                <a:latin typeface="Bookman Old Style" pitchFamily="18" charset="0"/>
              </a:rPr>
              <a:t/>
            </a:r>
            <a:br>
              <a:rPr lang="ru-RU" sz="1800" dirty="0" smtClean="0">
                <a:solidFill>
                  <a:srgbClr val="C00000"/>
                </a:solidFill>
                <a:latin typeface="Bookman Old Style" pitchFamily="18" charset="0"/>
              </a:rPr>
            </a:br>
            <a:r>
              <a:rPr lang="ru-RU" sz="1800" dirty="0" smtClean="0">
                <a:solidFill>
                  <a:srgbClr val="C00000"/>
                </a:solidFill>
                <a:latin typeface="Bookman Old Style" pitchFamily="18" charset="0"/>
              </a:rPr>
              <a:t/>
            </a:r>
            <a:br>
              <a:rPr lang="ru-RU" sz="1800" dirty="0" smtClean="0">
                <a:solidFill>
                  <a:srgbClr val="C00000"/>
                </a:solidFill>
                <a:latin typeface="Bookman Old Style" pitchFamily="18" charset="0"/>
              </a:rPr>
            </a:br>
            <a:r>
              <a:rPr lang="ru-RU" sz="3200" dirty="0" smtClean="0">
                <a:solidFill>
                  <a:srgbClr val="C00000"/>
                </a:solidFill>
                <a:latin typeface="Bookman Old Style" pitchFamily="18" charset="0"/>
              </a:rPr>
              <a:t>До следующих </a:t>
            </a:r>
            <a:r>
              <a:rPr lang="ru-RU" sz="3200" dirty="0" err="1" smtClean="0">
                <a:solidFill>
                  <a:srgbClr val="C00000"/>
                </a:solidFill>
                <a:latin typeface="Bookman Old Style" pitchFamily="18" charset="0"/>
              </a:rPr>
              <a:t>встречь</a:t>
            </a:r>
            <a:r>
              <a:rPr lang="ru-RU" sz="3200" dirty="0" smtClean="0">
                <a:solidFill>
                  <a:srgbClr val="C00000"/>
                </a:solidFill>
                <a:latin typeface="Bookman Old Style" pitchFamily="18" charset="0"/>
              </a:rPr>
              <a:t>!!!!!!!!</a:t>
            </a:r>
            <a:r>
              <a:rPr lang="ru-RU" sz="3200" dirty="0" smtClean="0">
                <a:latin typeface="Bookman Old Style" pitchFamily="18" charset="0"/>
              </a:rPr>
              <a:t/>
            </a:r>
            <a:br>
              <a:rPr lang="ru-RU" sz="3200" dirty="0" smtClean="0">
                <a:latin typeface="Bookman Old Style" pitchFamily="18" charset="0"/>
              </a:rPr>
            </a:br>
            <a:r>
              <a:rPr lang="ru-RU" sz="1800" dirty="0" smtClean="0">
                <a:latin typeface="Bookman Old Style" pitchFamily="18" charset="0"/>
              </a:rPr>
              <a:t/>
            </a:r>
            <a:br>
              <a:rPr lang="ru-RU" sz="1800" dirty="0" smtClean="0">
                <a:latin typeface="Bookman Old Style" pitchFamily="18" charset="0"/>
              </a:rPr>
            </a:br>
            <a:r>
              <a:rPr lang="ru-RU" sz="1800" dirty="0" smtClean="0">
                <a:latin typeface="Bookman Old Style" pitchFamily="18" charset="0"/>
              </a:rPr>
              <a:t/>
            </a:r>
            <a:br>
              <a:rPr lang="ru-RU" sz="1800" dirty="0" smtClean="0">
                <a:latin typeface="Bookman Old Style" pitchFamily="18" charset="0"/>
              </a:rPr>
            </a:br>
            <a:endParaRPr lang="ru-RU" sz="1800" dirty="0">
              <a:latin typeface="Bookman Old Style" pitchFamily="18" charset="0"/>
            </a:endParaRPr>
          </a:p>
        </p:txBody>
      </p:sp>
      <p:pic>
        <p:nvPicPr>
          <p:cNvPr id="4" name="Содержимое 3" descr="https://avatars.mds.yandex.net/get-pdb/477388/37f92c7f-a4a6-4b65-b194-aa9283c672b2/s1200?webp=false"/>
          <p:cNvPicPr>
            <a:picLocks noGrp="1"/>
          </p:cNvPicPr>
          <p:nvPr>
            <p:ph idx="1"/>
          </p:nvPr>
        </p:nvPicPr>
        <p:blipFill>
          <a:blip r:embed="rId2"/>
          <a:srcRect/>
          <a:stretch>
            <a:fillRect/>
          </a:stretch>
        </p:blipFill>
        <p:spPr bwMode="auto">
          <a:xfrm>
            <a:off x="0" y="214290"/>
            <a:ext cx="2335980" cy="664371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s://avatars.mds.yandex.net/get-pdb/1535406/2d24f1a0-a149-4707-91b0-ee60168cda37/s1200?webp=false"/>
          <p:cNvPicPr>
            <a:picLocks noGrp="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226</TotalTime>
  <Words>52</Words>
  <PresentationFormat>Экран (4:3)</PresentationFormat>
  <Paragraphs>58</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Трек</vt:lpstr>
      <vt:lpstr>Слайд 1</vt:lpstr>
      <vt:lpstr>                  I часть.  «Здравствуйте, ребята. Я пришла к вам в гости из сказки, а зовут меня  Маша. Я слышала, что детки в детском саду занимаются и много что знают, вот я и хочу это узнать. Давайте сначала поиграем в Игру «Сделай, как я».    выбудете выполнять различные движения ,которые я вам буду называть, а затем вы будете выполнятьть действия по команде, переходя от одного вида движений к другому (прыгать, останавливаться, шагать), назвать, сколько движений сделали.(Один, много.) 1.прыжки .  Сколько раз вы прыгали? (сначала много, потом один) 2.остановится  3. шагать        </vt:lpstr>
      <vt:lpstr>II часть. Игра «Строимся на зарядку».    Я  предлагаю вам взять по одной бабочке и построиться по порядку в соответствии с образцом на карточке: желтая, красная, зеленая, желтая бабочки и т.д. </vt:lpstr>
      <vt:lpstr>        III часть. Игра «Найди свой цветочек».    Нужно разложить на полу желтые, красные, зеленые, цветы (по количеству детей). Под музыку дети с бабочками в руках двигаются по комнате, по окончании музыки они сажают бабочек на цветы. Каждая бабочка должна сесть на цветок такого же цвета.    Игра повторяется 2–3 раза. Каждый раз нужно менять расположение цветов на полу.         </vt:lpstr>
      <vt:lpstr>например:      </vt:lpstr>
      <vt:lpstr>    IV часть. Игра «Когда это бывает».    Цель: закреплять знания о частях суток; упражнять в сопоставлении картинки с частями суток: утро, день, вечер, ночь.  Игровые правила: по слову, которое произносит водящий, показывать карточку и объяснять, почему он ее поднял. Игровое действие: поиск нужной картинки. На столе у играющих разные картинки, отражающие жизнь детей : утренняя гимнастика, завтрак, занятия, игры на улице, сон, приход родителей и др. К каждой части суток должно быть несколько сюжетных картинок. Дети выбирают себе картинку, внимательно рассматривают ее. На слово «утро» все дети, в руках у которых соответствующие картинки, поднимают их и каждый объясняет, почему он думает, что у него изображено утро: дети встают,  делают утреннюю гимнастику, умываются, завтракают, занимаются и др. Затем педагог говорит слово «день». Поднимают картинки те, у кого есть изображение какого-либо события или деятельности детей в это время суток: на прогулке, обедают, спят. водящий. Вечер. Дети поднимают соответствующие карточки. Почему ты показал эту карточку? Ребенок. Потому что на улице темно и т.д..  водящий. Ночь. Дети поднимают карточки с изображением спящих ребят. Так закрепляются знания детей о частях суток. За каждый правильный ответ дети получают фишки: розовая фишка — утро, голубая — день, серая — вечер, черная — ночь.     </vt:lpstr>
      <vt:lpstr>Игра «Когда это бывает». Карточки для игры.</vt:lpstr>
      <vt:lpstr>        Какие вы все молодцы!!!!! Хорошо играли, правила игры выполняли. Были такие умнички. На этом наше занятие заканчивается. До свидания, ребята.    До следующих встречь!!!!!!!!   </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вадим</dc:creator>
  <cp:lastModifiedBy>вадим</cp:lastModifiedBy>
  <cp:revision>25</cp:revision>
  <dcterms:created xsi:type="dcterms:W3CDTF">2020-05-12T02:13:27Z</dcterms:created>
  <dcterms:modified xsi:type="dcterms:W3CDTF">2020-05-12T06:14:01Z</dcterms:modified>
</cp:coreProperties>
</file>