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73" r:id="rId2"/>
    <p:sldId id="275" r:id="rId3"/>
    <p:sldId id="272" r:id="rId4"/>
    <p:sldId id="312" r:id="rId5"/>
    <p:sldId id="313" r:id="rId6"/>
    <p:sldId id="314" r:id="rId7"/>
    <p:sldId id="277" r:id="rId8"/>
    <p:sldId id="279" r:id="rId9"/>
    <p:sldId id="280" r:id="rId10"/>
    <p:sldId id="281" r:id="rId11"/>
    <p:sldId id="276" r:id="rId12"/>
    <p:sldId id="270" r:id="rId13"/>
    <p:sldId id="269" r:id="rId14"/>
    <p:sldId id="268" r:id="rId15"/>
    <p:sldId id="282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84" r:id="rId25"/>
    <p:sldId id="285" r:id="rId26"/>
    <p:sldId id="318" r:id="rId27"/>
    <p:sldId id="304" r:id="rId28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757" autoAdjust="0"/>
  </p:normalViewPr>
  <p:slideViewPr>
    <p:cSldViewPr>
      <p:cViewPr varScale="1">
        <p:scale>
          <a:sx n="66" d="100"/>
          <a:sy n="66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19455-4336-499C-A4E3-3F0C0E1EA4B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8A409-AE80-4D9E-8BD6-72DAD462F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A409-AE80-4D9E-8BD6-72DAD462FB3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A52FBA-6853-4A2B-9AB9-E5C21DFA461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176B3A-8998-4B03-A500-90C31B32D2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620688"/>
            <a:ext cx="7200800" cy="5400600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367644" y="173593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творческих способностей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 средствами нетрадиционных техник рисования»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Уголок изобразительного творчества « Юный художник»</a:t>
            </a:r>
            <a:endParaRPr lang="ru-RU" sz="2400" b="1" u="sng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Татьяна\Desktop\аттестация\ФОТО\DSC004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174">
            <a:off x="464462" y="1481631"/>
            <a:ext cx="3600400" cy="36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Татьяна\Desktop\аттестация\ФОТО\DSC004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87" y="1700808"/>
            <a:ext cx="4392487" cy="42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Татьяна\Desktop\аттестация\ФОТО\DSC004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738">
            <a:off x="6480610" y="3759156"/>
            <a:ext cx="2143125" cy="276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7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4" y="188640"/>
            <a:ext cx="912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 работы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через беседы, наблюдения, игры, чтение художественной литературы  донести до детей красоту окружающего мира, воспитывать эмоциональную отзывчивость к красоте природы.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осень экскурси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973">
            <a:off x="382847" y="2204864"/>
            <a:ext cx="3168352" cy="2102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лето экскурс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379">
            <a:off x="5364088" y="4653136"/>
            <a:ext cx="3321173" cy="182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Татьяна\Desktop\DSC004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">
            <a:off x="3100750" y="2360654"/>
            <a:ext cx="3556261" cy="2840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0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Первый этап работы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репродуктивный, ведется активная работа с детьми по обучению нетрадиционным техникам рисования, по ознакомлению с различными средствами выразительности.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432" y="21735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Перспективный план занятий по нетрадиционной технике рисования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тьяна\Desktop\аттестация\ФОТО\DSC004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007">
            <a:off x="1547664" y="3212976"/>
            <a:ext cx="2160240" cy="32030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C:\Users\Татьяна\Desktop\аттестация\ФОТО\DSC004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214">
            <a:off x="5292080" y="3212976"/>
            <a:ext cx="2448272" cy="32030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85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Просмотр и обсуждение с детьми презентаций по нетрадиционным техникам рисования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Татьяна\Desktop\аттестация\ФОТО\DSC004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53650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Татьяна\Desktop\аттестация\АЛЬБОМ ДЛЯ ДЕТЕЙ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38437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Татьяна\Desktop\аттестация\АЛЬБОМ ДЛЯ ДЕТЕЙ\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37" y="4005064"/>
            <a:ext cx="338437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Второй этап-конструктивный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ведется активная работа по совместной деятельности детей друг с другом , сотворчество воспитателя и детей по использованию нетрадиционных техник в умении передавать выразительный образ.   </a:t>
            </a:r>
            <a:endParaRPr lang="ru-RU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тьяна\Desktop\аттестация\ФОТО\DSC003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881">
            <a:off x="467544" y="2132856"/>
            <a:ext cx="25336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Татьяна\Desktop\аттестация\ФОТО\DSC003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694">
            <a:off x="6336303" y="4202582"/>
            <a:ext cx="2457450" cy="23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DSC004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234">
            <a:off x="587435" y="4466527"/>
            <a:ext cx="2293867" cy="201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Татьяна\Desktop\аттестация\фото2\новогодний мастер-класс\IMG-20190206-WA00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47" y="2157412"/>
            <a:ext cx="3122265" cy="393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\Desktop\аттестация\ФОТО\DSC003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757">
            <a:off x="6485864" y="2270967"/>
            <a:ext cx="231457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 в  работе  техники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41484" y="1062561"/>
            <a:ext cx="3669927" cy="54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15120" rIns="0" bIns="0"/>
          <a:lstStyle/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«Рисование </a:t>
            </a:r>
            <a:r>
              <a:rPr lang="ru-RU" sz="2400" dirty="0" smtClean="0">
                <a:latin typeface="Times New Roman" pitchFamily="16" charset="0"/>
              </a:rPr>
              <a:t>ладошкой»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«Рисование </a:t>
            </a:r>
            <a:r>
              <a:rPr lang="ru-RU" sz="2400" dirty="0" smtClean="0">
                <a:latin typeface="Times New Roman" pitchFamily="16" charset="0"/>
              </a:rPr>
              <a:t>вилками»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методом штриховки»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ватной палочкой»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с мокрым эффектом»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</a:t>
            </a:r>
            <a:r>
              <a:rPr lang="ru-RU" sz="2400" dirty="0" err="1" smtClean="0">
                <a:latin typeface="Times New Roman" pitchFamily="16" charset="0"/>
              </a:rPr>
              <a:t>Воско</a:t>
            </a:r>
            <a:r>
              <a:rPr lang="ru-RU" sz="2400" dirty="0" smtClean="0">
                <a:latin typeface="Times New Roman" pitchFamily="16" charset="0"/>
              </a:rPr>
              <a:t>-графия»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отпечатком»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манкой»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акварелью + восковыми мелками». 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«Рисование глазурью» </a:t>
            </a:r>
            <a:endParaRPr lang="ru-RU" sz="2400" dirty="0">
              <a:latin typeface="Times New Roman" pitchFamily="16" charset="0"/>
            </a:endParaRPr>
          </a:p>
          <a:p>
            <a:pPr marL="430213" indent="-319088" eaLnBrk="1">
              <a:lnSpc>
                <a:spcPct val="95000"/>
              </a:lnSpc>
              <a:buSzPct val="100000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latin typeface="Times New Roman" pitchFamily="16" charset="0"/>
            </a:endParaRPr>
          </a:p>
        </p:txBody>
      </p:sp>
      <p:pic>
        <p:nvPicPr>
          <p:cNvPr id="16" name="Рисунок 15" descr="C:\Users\Татьяна\Desktop\аттестация\ФОТО\DSC003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60">
            <a:off x="3235370" y="3732953"/>
            <a:ext cx="1921612" cy="29129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7" name="Рисунок 16" descr="C:\Users\Татьяна\Desktop\аттестация\ФОТО\DSC004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865">
            <a:off x="2039530" y="1095361"/>
            <a:ext cx="2342780" cy="3376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Рисунок 17" descr="C:\Users\Татьяна\Desktop\аттестация\ФОТО\DSC003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873">
            <a:off x="264871" y="2204864"/>
            <a:ext cx="1917948" cy="2952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70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797">
            <a:off x="4789417" y="964336"/>
            <a:ext cx="3668715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511">
            <a:off x="4158198" y="3910489"/>
            <a:ext cx="349188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4" y="1628800"/>
            <a:ext cx="3098817" cy="41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вилками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347">
            <a:off x="4355976" y="1628800"/>
            <a:ext cx="3112811" cy="414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401">
            <a:off x="755576" y="1562490"/>
            <a:ext cx="3456385" cy="43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8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методом штриховки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701">
            <a:off x="4370471" y="1191887"/>
            <a:ext cx="3851920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383">
            <a:off x="4079974" y="3991772"/>
            <a:ext cx="4067944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078"/>
            <a:ext cx="246886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5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мокрым эффектом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6" y="1412776"/>
            <a:ext cx="2927075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198">
            <a:off x="4631734" y="1213767"/>
            <a:ext cx="3995936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048">
            <a:off x="4499305" y="3838192"/>
            <a:ext cx="36358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8162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ln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667" y="836712"/>
            <a:ext cx="781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психолого-педагогических условий для развития творческих способностей детей старшего дошкольного возраста через нетрадиционные техники рисования.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15073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69" y="2679508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Создать условия благоприятные психолого-педагогические условия для развития творческой активности детей в соответствии с их возрастными и индивидуальными особенностями;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Пополнить развивающую предметно-пространственную среду для возможности развития творческих способностей детей старшего дошкольного возраста через использования нетрадиционных техник рисования;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образовательную деятельность дошкольников посредством применения современных образовательных технологий;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Повысить компетентность педагогов и родительскую активность в данной области.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Воскография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6" charset="0"/>
              </a:rPr>
              <a:t>р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6" charset="0"/>
              </a:rPr>
              <a:t>исование </a:t>
            </a:r>
            <a:r>
              <a:rPr lang="ru-RU" sz="2800" b="1" u="sng" dirty="0">
                <a:solidFill>
                  <a:schemeClr val="accent6"/>
                </a:solidFill>
                <a:latin typeface="Times New Roman" pitchFamily="16" charset="0"/>
              </a:rPr>
              <a:t>акварелью + восковыми мелками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447">
            <a:off x="1298846" y="3361516"/>
            <a:ext cx="3526225" cy="3025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714">
            <a:off x="4789514" y="2384478"/>
            <a:ext cx="4087801" cy="336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972806" cy="23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отпечатком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147">
            <a:off x="5380670" y="1556792"/>
            <a:ext cx="3363838" cy="4725144"/>
          </a:xfrm>
          <a:prstGeom prst="rect">
            <a:avLst/>
          </a:prstGeom>
        </p:spPr>
      </p:pic>
      <p:pic>
        <p:nvPicPr>
          <p:cNvPr id="6" name="Рисунок 5" descr="C:\Users\Татьяна\Desktop\аттестация\ФОТО\DSC003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238">
            <a:off x="461967" y="3654217"/>
            <a:ext cx="4615505" cy="283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603">
            <a:off x="3121582" y="1281235"/>
            <a:ext cx="2933183" cy="20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глазурью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281">
            <a:off x="448993" y="1244125"/>
            <a:ext cx="3411662" cy="3456384"/>
          </a:xfrm>
          <a:prstGeom prst="rect">
            <a:avLst/>
          </a:prstGeom>
        </p:spPr>
      </p:pic>
      <p:pic>
        <p:nvPicPr>
          <p:cNvPr id="4" name="Рисунок 3" descr="C:\Users\Татьяна\Desktop\аттестация\фото2\новогодний мастер-класс\IMG-20190206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683">
            <a:off x="5355620" y="1249428"/>
            <a:ext cx="3122265" cy="393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72317"/>
            <a:ext cx="2808313" cy="35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1520" y="23813"/>
            <a:ext cx="8609013" cy="102892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1240" rIns="0" bIns="0" anchor="ctr"/>
          <a:lstStyle>
            <a:lvl1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манкой</a:t>
            </a:r>
            <a:endParaRPr lang="ru-RU" sz="2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Татьяна\AppData\Local\Microsoft\Windows\Temporary Internet Files\Content.Word\DSC003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417">
            <a:off x="4545321" y="4099095"/>
            <a:ext cx="40324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321">
            <a:off x="445833" y="1432390"/>
            <a:ext cx="4932040" cy="33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36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Выставки детских рисунков </a:t>
            </a:r>
          </a:p>
        </p:txBody>
      </p:sp>
      <p:pic>
        <p:nvPicPr>
          <p:cNvPr id="5" name="Рисунок 4" descr="C:\Users\Татьяна\AppData\Local\Microsoft\Windows\Temporary Internet Files\Content.Word\DSC003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24090"/>
            <a:ext cx="40324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Desktop\аттестация\ФОТО\DSC003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1676"/>
            <a:ext cx="39604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5118" y="3211916"/>
            <a:ext cx="33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«Осенний пейзаж»</a:t>
            </a:r>
            <a:endParaRPr lang="ru-RU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4824" y="3211916"/>
            <a:ext cx="33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 Полярная ночь»</a:t>
            </a:r>
            <a:endParaRPr lang="ru-RU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Татьяна\Desktop\аттестация\ФОТО\DSC004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6" y="3799859"/>
            <a:ext cx="399885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\Desktop\аттестация\фото2\DSC004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1"/>
            <a:ext cx="4032447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05118" y="5816588"/>
            <a:ext cx="33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«Деревья в инее»</a:t>
            </a:r>
            <a:endParaRPr lang="ru-RU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4824" y="5860426"/>
            <a:ext cx="335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«Была у зайчика избушка лубяная, а у лисы- ледяная»</a:t>
            </a:r>
            <a:endParaRPr lang="ru-RU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35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/>
                <a:cs typeface="Arial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30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246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/>
                <a:cs typeface="Arial" pitchFamily="34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516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/>
                <a:cs typeface="Arial" pitchFamily="34" charset="0"/>
              </a:rPr>
              <a:t>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2301" y="134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выставок и конкурсов рисунков юных художников</a:t>
            </a:r>
            <a:endParaRPr lang="ru-RU" b="1" dirty="0">
              <a:ln w="1905">
                <a:solidFill>
                  <a:srgbClr val="F0A22E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Татьяна\Desktop\аттестация\ФОТО\DSC004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17" y="902185"/>
            <a:ext cx="21717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Татьяна\Desktop\аттестация\ФОТО\DSC004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2223"/>
            <a:ext cx="20669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Татьяна\Desktop\аттестация\ФОТО\DSC00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02223"/>
            <a:ext cx="19526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Татьяна\Desktop\аттестация\ФОТО\DSC004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02" y="4076700"/>
            <a:ext cx="22193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Татьяна\Desktop\аттестация\фото2\DSC004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17" y="4076699"/>
            <a:ext cx="1923573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28416" y="3597760"/>
            <a:ext cx="795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Мыльников Данил - победитель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Всероссийского конкурса «На взлете»,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Капарушкина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Лера и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Викулов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Арсений - победители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Всероссийского конкурса «Надежды России"</a:t>
            </a:r>
            <a:endParaRPr lang="ru-RU" sz="1400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816" y="6326446"/>
            <a:ext cx="795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Камчибекова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Амелия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Валек Арина – победители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Всероссийского конкурса «На взлете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45" y="1166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педагогического исследования</a:t>
            </a:r>
            <a:endParaRPr lang="ru-RU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156808" y="2278588"/>
            <a:ext cx="3669927" cy="38296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15120" rIns="0" bIns="0"/>
          <a:lstStyle/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 </a:t>
            </a:r>
            <a:r>
              <a:rPr lang="ru-RU" sz="2400" dirty="0" smtClean="0">
                <a:latin typeface="Times New Roman" pitchFamily="16" charset="0"/>
              </a:rPr>
              <a:t>беседа</a:t>
            </a: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 smtClean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 </a:t>
            </a:r>
            <a:r>
              <a:rPr lang="ru-RU" sz="2400" dirty="0" smtClean="0">
                <a:latin typeface="Times New Roman" pitchFamily="16" charset="0"/>
              </a:rPr>
              <a:t>наблюдение</a:t>
            </a: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 smtClean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 а</a:t>
            </a:r>
            <a:r>
              <a:rPr lang="ru-RU" sz="2400" dirty="0" smtClean="0">
                <a:latin typeface="Times New Roman" pitchFamily="16" charset="0"/>
              </a:rPr>
              <a:t>нализ продуктов детской деятельности</a:t>
            </a:r>
            <a:endParaRPr lang="ru-RU" sz="2400" dirty="0">
              <a:latin typeface="Times New Roman" pitchFamily="16" charset="0"/>
            </a:endParaRPr>
          </a:p>
          <a:p>
            <a:pPr marL="430213" indent="-319088" eaLnBrk="1">
              <a:lnSpc>
                <a:spcPct val="95000"/>
              </a:lnSpc>
              <a:buSzPct val="100000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latin typeface="Times New Roman" pitchFamily="16" charset="0"/>
            </a:endParaRPr>
          </a:p>
        </p:txBody>
      </p:sp>
      <p:pic>
        <p:nvPicPr>
          <p:cNvPr id="4" name="Рисунок 3" descr="C:\Users\Татьяна\Desktop\аттестация\ФОТО\DSC003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288">
            <a:off x="467544" y="1130761"/>
            <a:ext cx="2009775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esktop\аттестация\фото2\новогодний мастер-класс\IMG-20190206-WA0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507">
            <a:off x="2552064" y="4393198"/>
            <a:ext cx="1676400" cy="217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Татьяна\Desktop\аттестация\ФОТО\DSC0049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163">
            <a:off x="586606" y="3936534"/>
            <a:ext cx="1771650" cy="267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Татьяна\Desktop\аттестация\ФОТО\DSC004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129">
            <a:off x="2817570" y="1381244"/>
            <a:ext cx="1770412" cy="2443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5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0486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39"/>
            <a:ext cx="9128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принципа интеграции образовательных областей:</a:t>
            </a: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419872" y="1196751"/>
            <a:ext cx="2016125" cy="1343025"/>
          </a:xfrm>
          <a:prstGeom prst="flowChartPreparation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тельное развитие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6156275" y="2976563"/>
            <a:ext cx="2016125" cy="1343025"/>
          </a:xfrm>
          <a:prstGeom prst="flowChartPreparation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683568" y="3068960"/>
            <a:ext cx="2016125" cy="1343025"/>
          </a:xfrm>
          <a:prstGeom prst="flowChartPreparation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тивное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1767716" y="5085184"/>
            <a:ext cx="2016125" cy="1343025"/>
          </a:xfrm>
          <a:prstGeom prst="flowChartPreparation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5367681" y="5108735"/>
            <a:ext cx="2016125" cy="1343025"/>
          </a:xfrm>
          <a:prstGeom prst="flowChartPreparation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венно-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 развитие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0882" y="3068960"/>
            <a:ext cx="259228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4179172" y="2487359"/>
            <a:ext cx="484632" cy="9784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609997" y="3482224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022486" y="4483022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435997" y="4483022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286575" y="3489515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71472" y="142852"/>
            <a:ext cx="8229600" cy="549844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окружающего мира через рисование</a:t>
            </a:r>
            <a:endParaRPr lang="ru-RU" sz="20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4429" y="908720"/>
            <a:ext cx="4357718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Рисование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500306"/>
            <a:ext cx="1214446" cy="2571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зрение 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движение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7083" y="2479977"/>
            <a:ext cx="1214446" cy="2571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Конструирует зрительные образы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2500306"/>
            <a:ext cx="1214446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Помогает овладеть формами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2500306"/>
            <a:ext cx="1214446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Развивает чувственно-двигательную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координацию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500306"/>
            <a:ext cx="1214446" cy="25717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Помогает постичь свойства материалов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72396" y="2500306"/>
            <a:ext cx="1214446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Обучает движениям, необходимым для тех или иных форм и линий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5715016"/>
            <a:ext cx="4357718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Осмысление окружающего мира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87624" y="1556792"/>
            <a:ext cx="1098360" cy="92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flipH="1">
            <a:off x="2494306" y="1556792"/>
            <a:ext cx="349502" cy="92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93339" y="1556792"/>
            <a:ext cx="102597" cy="92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>
            <a:off x="5322099" y="1556792"/>
            <a:ext cx="0" cy="94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>
            <a:off x="6429388" y="1556792"/>
            <a:ext cx="321471" cy="94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0"/>
          </p:cNvCxnSpPr>
          <p:nvPr/>
        </p:nvCxnSpPr>
        <p:spPr>
          <a:xfrm>
            <a:off x="6642147" y="1556792"/>
            <a:ext cx="1537472" cy="94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187624" y="5072074"/>
            <a:ext cx="8840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2"/>
          </p:cNvCxnSpPr>
          <p:nvPr/>
        </p:nvCxnSpPr>
        <p:spPr>
          <a:xfrm flipH="1" flipV="1">
            <a:off x="2494306" y="5051745"/>
            <a:ext cx="174751" cy="663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3944637" y="5157192"/>
            <a:ext cx="51299" cy="557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7" idx="2"/>
          </p:cNvCxnSpPr>
          <p:nvPr/>
        </p:nvCxnSpPr>
        <p:spPr>
          <a:xfrm flipV="1">
            <a:off x="5322099" y="5072074"/>
            <a:ext cx="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143636" y="5157192"/>
            <a:ext cx="285752" cy="557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429388" y="5157192"/>
            <a:ext cx="15989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142852"/>
            <a:ext cx="8229600" cy="8378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рисования на развитие психических функций</a:t>
            </a:r>
            <a:endParaRPr lang="ru-RU" sz="24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7950" y="1500174"/>
            <a:ext cx="242889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Память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7950" y="2285992"/>
            <a:ext cx="2428892" cy="633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Внимание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3214686"/>
            <a:ext cx="2428892" cy="6048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Логическое мышление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4143380"/>
            <a:ext cx="2428892" cy="6143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Образное мышление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5072074"/>
            <a:ext cx="2428892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Воображение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5929330"/>
            <a:ext cx="2428892" cy="5619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Речь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429000"/>
            <a:ext cx="2071702" cy="13573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3429000"/>
            <a:ext cx="2149410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Психические функции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285984" y="4005064"/>
            <a:ext cx="928694" cy="102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3" idx="1"/>
          </p:cNvCxnSpPr>
          <p:nvPr/>
        </p:nvCxnSpPr>
        <p:spPr>
          <a:xfrm flipV="1">
            <a:off x="5364088" y="1785926"/>
            <a:ext cx="99386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1"/>
          </p:cNvCxnSpPr>
          <p:nvPr/>
        </p:nvCxnSpPr>
        <p:spPr>
          <a:xfrm flipV="1">
            <a:off x="5436096" y="2602701"/>
            <a:ext cx="921854" cy="1216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</p:cNvCxnSpPr>
          <p:nvPr/>
        </p:nvCxnSpPr>
        <p:spPr>
          <a:xfrm flipV="1">
            <a:off x="5364088" y="3429000"/>
            <a:ext cx="864096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1"/>
          </p:cNvCxnSpPr>
          <p:nvPr/>
        </p:nvCxnSpPr>
        <p:spPr>
          <a:xfrm>
            <a:off x="5436096" y="4279113"/>
            <a:ext cx="921854" cy="107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1"/>
          </p:cNvCxnSpPr>
          <p:nvPr/>
        </p:nvCxnSpPr>
        <p:spPr>
          <a:xfrm>
            <a:off x="5364088" y="4757750"/>
            <a:ext cx="993862" cy="1452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4088" y="42791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3"/>
            <a:endCxn id="6" idx="1"/>
          </p:cNvCxnSpPr>
          <p:nvPr/>
        </p:nvCxnSpPr>
        <p:spPr>
          <a:xfrm>
            <a:off x="5364088" y="4107661"/>
            <a:ext cx="993862" cy="342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нетрадиционных техник изобразительной деятельности: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30286" y="1844824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экспериментировать;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тактильную чувствительность, </a:t>
            </a:r>
            <a:r>
              <a:rPr lang="ru-RU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зрительно-моторной координации;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утомляет дошкольников, повышает работоспособность;</a:t>
            </a:r>
          </a:p>
          <a:p>
            <a:endParaRPr lang="ru-RU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нестандартность мышления, </a:t>
            </a:r>
            <a:r>
              <a:rPr lang="ru-RU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раскрепощенность</a:t>
            </a: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индивидуальность.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67" y="249897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Условия для развития творческих способностей детей</a:t>
            </a:r>
          </a:p>
          <a:p>
            <a:pPr algn="ctr"/>
            <a:endParaRPr lang="ru-RU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целенаправленной досуговой деятельности дошкольников в дошкольном учреждении и семье;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 индивидуальных особенностей детей;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Обучение , в процессе которого  формируются  способы, действия , способности, позволяющие ребенку реализовать свой замысел;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Комплексное и системное использование методов и приемов;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Окружающая предметно- пространственная развивающая среда;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Семейно-родительские отношения;</a:t>
            </a:r>
            <a:endParaRPr lang="ru-RU" sz="2400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педагогической работы с детьми</a:t>
            </a:r>
          </a:p>
          <a:p>
            <a:pPr algn="ctr"/>
            <a:endParaRPr lang="ru-RU" sz="2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обследования, наглядности </a:t>
            </a:r>
            <a:r>
              <a:rPr lang="ru-RU" sz="24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рассматривание иллюстраций, альбомов, открыток, таблиц, видеофильмов, презентаций, наглядных пособий) ;</a:t>
            </a:r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Словесный </a:t>
            </a:r>
            <a:r>
              <a:rPr lang="ru-RU" sz="24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беседа, использование художественного слова, указания, пояснения, рассказ воспитателя, рассказ детьми) 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24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самостоятельное выполнение детьми рисунков в нетрадиционной технике, использование различных инструментов и материалов для изображения, игра, опыты, выставка рисунков) 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Эвристический </a:t>
            </a:r>
            <a:r>
              <a:rPr lang="ru-RU" sz="24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развитие находчивости и активности) 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Проблемно- мотивационный </a:t>
            </a:r>
            <a:r>
              <a:rPr lang="ru-RU" sz="24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стимулирует активность детей за счет , включения проблемной ситуации в ход занятия) ;</a:t>
            </a:r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11" y="260648"/>
            <a:ext cx="8784976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 по изобразительной деятельности </a:t>
            </a:r>
          </a:p>
          <a:p>
            <a:pPr marL="431800" indent="-317500">
              <a:lnSpc>
                <a:spcPct val="95000"/>
              </a:lnSpc>
              <a:buSzPct val="100000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latin typeface="Times New Roman" pitchFamily="16" charset="0"/>
            </a:endParaRPr>
          </a:p>
          <a:p>
            <a:pPr algn="ctr"/>
            <a:r>
              <a:rPr lang="ru-RU" sz="2400" b="1" dirty="0" smtClean="0">
                <a:ln w="190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ru-RU" sz="2400" b="1" dirty="0">
              <a:ln w="1905"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8199" y="1434013"/>
            <a:ext cx="4281488" cy="4937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15120" rIns="0" bIns="0"/>
          <a:lstStyle/>
          <a:p>
            <a:pPr marL="447675" indent="-342900" eaLnBrk="1">
              <a:lnSpc>
                <a:spcPct val="95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блок  специально  организованного обучения  </a:t>
            </a:r>
          </a:p>
          <a:p>
            <a:pPr marL="431800" indent="-317500" eaLnBrk="1">
              <a:lnSpc>
                <a:spcPct val="95000"/>
              </a:lnSpc>
              <a:buSzPct val="100000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    ( </a:t>
            </a:r>
            <a:r>
              <a:rPr lang="ru-RU" sz="2400" dirty="0">
                <a:latin typeface="Times New Roman" pitchFamily="16" charset="0"/>
              </a:rPr>
              <a:t>занятия );</a:t>
            </a: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блок совместной деятельности воспитателя с  детьми (конструирование, рисование, </a:t>
            </a:r>
            <a:r>
              <a:rPr lang="ru-RU" sz="2400" dirty="0" smtClean="0">
                <a:latin typeface="Times New Roman" pitchFamily="16" charset="0"/>
              </a:rPr>
              <a:t>игры</a:t>
            </a:r>
            <a:r>
              <a:rPr lang="ru-RU" sz="2400" dirty="0">
                <a:latin typeface="Times New Roman" pitchFamily="16" charset="0"/>
              </a:rPr>
              <a:t> </a:t>
            </a:r>
            <a:r>
              <a:rPr lang="ru-RU" sz="2400" dirty="0" smtClean="0">
                <a:latin typeface="Times New Roman" pitchFamily="16" charset="0"/>
              </a:rPr>
              <a:t>);</a:t>
            </a:r>
            <a:endParaRPr lang="ru-RU" sz="2400" dirty="0">
              <a:latin typeface="Times New Roman" pitchFamily="16" charset="0"/>
            </a:endParaRPr>
          </a:p>
          <a:p>
            <a:pPr marL="447675" indent="-342900" eaLnBrk="1">
              <a:lnSpc>
                <a:spcPct val="95000"/>
              </a:lnSpc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блок свободной самостоятельной деятельности под руководством педагога;</a:t>
            </a:r>
          </a:p>
          <a:p>
            <a:pPr marL="447675" indent="-342900" eaLnBrk="1">
              <a:lnSpc>
                <a:spcPct val="95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dirty="0">
                <a:latin typeface="Times New Roman" pitchFamily="16" charset="0"/>
              </a:rPr>
              <a:t>блок самостоятельной деятельности ребенка.</a:t>
            </a:r>
          </a:p>
          <a:p>
            <a:pPr marL="431800" indent="-317500" eaLnBrk="1">
              <a:lnSpc>
                <a:spcPct val="95000"/>
              </a:lnSpc>
              <a:buSzPct val="100000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solidFill>
                <a:srgbClr val="E6E6E6"/>
              </a:solidFill>
              <a:latin typeface="Times New Roman" pitchFamily="16" charset="0"/>
            </a:endParaRPr>
          </a:p>
          <a:p>
            <a:pPr marL="431800" indent="-317500" eaLnBrk="1">
              <a:lnSpc>
                <a:spcPct val="95000"/>
              </a:lnSpc>
              <a:buSzPct val="100000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endParaRPr lang="ru-RU" sz="2400" dirty="0">
              <a:solidFill>
                <a:srgbClr val="E6E6E6"/>
              </a:solidFill>
              <a:latin typeface="Times New Roman" pitchFamily="16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0479" y="1052736"/>
            <a:ext cx="4281487" cy="256559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0" tIns="15120" rIns="0" bIns="0"/>
          <a:lstStyle/>
          <a:p>
            <a:pPr marL="425450" indent="-320675" eaLnBrk="1">
              <a:lnSpc>
                <a:spcPct val="95000"/>
              </a:lnSpc>
              <a:buClr>
                <a:srgbClr val="FFFF00"/>
              </a:buClr>
              <a:buSzPct val="100000"/>
              <a:buFont typeface="Wingdings" charset="2"/>
              <a:buChar char="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6" charset="0"/>
              </a:rPr>
              <a:t>Коллективная </a:t>
            </a:r>
            <a:r>
              <a:rPr lang="ru-RU" sz="2400" b="1" dirty="0">
                <a:solidFill>
                  <a:srgbClr val="FFFF00"/>
                </a:solidFill>
                <a:latin typeface="Times New Roman" pitchFamily="16" charset="0"/>
              </a:rPr>
              <a:t>работа </a:t>
            </a:r>
          </a:p>
        </p:txBody>
      </p:sp>
      <p:pic>
        <p:nvPicPr>
          <p:cNvPr id="12" name="Рисунок 11" descr="C:\Users\Татьяна\Desktop\аттестация\ФОТО\DSC003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1" y="3737322"/>
            <a:ext cx="4347255" cy="2932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1559" y="5984286"/>
            <a:ext cx="4093557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5450" indent="-320675">
              <a:lnSpc>
                <a:spcPct val="95000"/>
              </a:lnSpc>
              <a:buClr>
                <a:srgbClr val="002060"/>
              </a:buClr>
              <a:buSzPct val="100000"/>
              <a:buFont typeface="Wingdings" charset="2"/>
              <a:buChar char=""/>
              <a:tabLst>
                <a:tab pos="425450" algn="l"/>
                <a:tab pos="1143000" algn="l"/>
                <a:tab pos="1862138" algn="l"/>
                <a:tab pos="2581275" algn="l"/>
                <a:tab pos="3300413" algn="l"/>
                <a:tab pos="4019550" algn="l"/>
                <a:tab pos="4738688" algn="l"/>
                <a:tab pos="5457825" algn="l"/>
                <a:tab pos="6176963" algn="l"/>
                <a:tab pos="6896100" algn="l"/>
                <a:tab pos="7615238" algn="l"/>
                <a:tab pos="8334375" algn="l"/>
                <a:tab pos="9053513" algn="l"/>
                <a:tab pos="9772650" algn="l"/>
                <a:tab pos="10491788" algn="l"/>
                <a:tab pos="1121092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</a:rPr>
              <a:t>Индивидуальная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3124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720</Words>
  <Application>Microsoft Office PowerPoint</Application>
  <PresentationFormat>Экран (4:3)</PresentationFormat>
  <Paragraphs>128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306</cp:revision>
  <cp:lastPrinted>2018-12-02T15:54:00Z</cp:lastPrinted>
  <dcterms:created xsi:type="dcterms:W3CDTF">2016-10-29T15:20:03Z</dcterms:created>
  <dcterms:modified xsi:type="dcterms:W3CDTF">2020-04-06T13:09:18Z</dcterms:modified>
</cp:coreProperties>
</file>