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9" r:id="rId12"/>
    <p:sldId id="273" r:id="rId13"/>
    <p:sldId id="272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2286016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«Прогулка по весеннему лесу»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857364"/>
            <a:ext cx="8358246" cy="407196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(Занятие по ознакомлению с природой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О.А.Соломенникова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pic>
        <p:nvPicPr>
          <p:cNvPr id="4" name="Рисунок 3" descr="https://avatars.mds.yandex.net/get-pdb/69339/ad286aa7-4f0c-4921-b472-22d351b39a0c/s1200?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807249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Пушистый </a:t>
            </a:r>
            <a:r>
              <a:rPr lang="ru-RU" dirty="0" smtClean="0">
                <a:solidFill>
                  <a:srgbClr val="C00000"/>
                </a:solidFill>
              </a:rPr>
              <a:t>хвост торчит с верхушки. Что за странная зверюшка? </a:t>
            </a:r>
            <a:r>
              <a:rPr lang="ru-RU" dirty="0" smtClean="0">
                <a:solidFill>
                  <a:srgbClr val="C00000"/>
                </a:solidFill>
              </a:rPr>
              <a:t>Щелкает </a:t>
            </a:r>
            <a:r>
              <a:rPr lang="ru-RU" dirty="0" smtClean="0">
                <a:solidFill>
                  <a:srgbClr val="C00000"/>
                </a:solidFill>
              </a:rPr>
              <a:t>орехи мелко. Ну конечно, это… (Белка)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Ребята, </a:t>
            </a:r>
            <a:r>
              <a:rPr lang="ru-RU" dirty="0" smtClean="0">
                <a:solidFill>
                  <a:srgbClr val="C00000"/>
                </a:solidFill>
              </a:rPr>
              <a:t>не будем мешать лесным зверям, </a:t>
            </a:r>
            <a:r>
              <a:rPr lang="ru-RU" dirty="0" smtClean="0">
                <a:solidFill>
                  <a:srgbClr val="C00000"/>
                </a:solidFill>
              </a:rPr>
              <a:t>пусть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каждый </a:t>
            </a:r>
            <a:r>
              <a:rPr lang="ru-RU" dirty="0" smtClean="0">
                <a:solidFill>
                  <a:srgbClr val="C00000"/>
                </a:solidFill>
              </a:rPr>
              <a:t>занимается </a:t>
            </a:r>
            <a:r>
              <a:rPr lang="ru-RU" dirty="0" smtClean="0">
                <a:solidFill>
                  <a:srgbClr val="C00000"/>
                </a:solidFill>
              </a:rPr>
              <a:t>своим </a:t>
            </a:r>
            <a:r>
              <a:rPr lang="ru-RU" dirty="0" smtClean="0">
                <a:solidFill>
                  <a:srgbClr val="C00000"/>
                </a:solidFill>
              </a:rPr>
              <a:t>делом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Лесовичок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dirty="0" smtClean="0">
                <a:solidFill>
                  <a:srgbClr val="C00000"/>
                </a:solidFill>
              </a:rPr>
              <a:t> Дети, у меня в лесу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много </a:t>
            </a:r>
            <a:r>
              <a:rPr lang="ru-RU" dirty="0" smtClean="0">
                <a:solidFill>
                  <a:srgbClr val="C00000"/>
                </a:solidFill>
              </a:rPr>
              <a:t>зверей и птиц, деревьев и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цветов</a:t>
            </a:r>
            <a:r>
              <a:rPr lang="ru-RU" dirty="0" smtClean="0">
                <a:solidFill>
                  <a:srgbClr val="C00000"/>
                </a:solidFill>
              </a:rPr>
              <a:t>. Только вот беда случилась</a:t>
            </a:r>
            <a:r>
              <a:rPr lang="ru-RU" dirty="0" smtClean="0">
                <a:solidFill>
                  <a:srgbClr val="C00000"/>
                </a:solidFill>
              </a:rPr>
              <a:t>…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Что такое </a:t>
            </a:r>
            <a:r>
              <a:rPr lang="ru-RU" dirty="0" smtClean="0">
                <a:solidFill>
                  <a:srgbClr val="C00000"/>
                </a:solidFill>
              </a:rPr>
              <a:t>приключилось, </a:t>
            </a:r>
            <a:r>
              <a:rPr lang="ru-RU" dirty="0" err="1" smtClean="0">
                <a:solidFill>
                  <a:srgbClr val="C00000"/>
                </a:solidFill>
              </a:rPr>
              <a:t>Лесовичок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Лесовичок</a:t>
            </a:r>
            <a:r>
              <a:rPr lang="ru-RU" dirty="0" smtClean="0">
                <a:solidFill>
                  <a:srgbClr val="C00000"/>
                </a:solidFill>
              </a:rPr>
              <a:t>. Много здесь жучков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летало</a:t>
            </a:r>
            <a:r>
              <a:rPr lang="ru-RU" dirty="0" smtClean="0">
                <a:solidFill>
                  <a:srgbClr val="C00000"/>
                </a:solidFill>
              </a:rPr>
              <a:t>, Красотою удивляло.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А </a:t>
            </a:r>
            <a:r>
              <a:rPr lang="ru-RU" dirty="0" smtClean="0">
                <a:solidFill>
                  <a:srgbClr val="C00000"/>
                </a:solidFill>
              </a:rPr>
              <a:t>теперь они бледны, Крылышки их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не </a:t>
            </a:r>
            <a:r>
              <a:rPr lang="ru-RU" dirty="0" smtClean="0">
                <a:solidFill>
                  <a:srgbClr val="C00000"/>
                </a:solidFill>
              </a:rPr>
              <a:t>видны!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https://212d.ru/site_ds/files/58/document/8-%D0%BB%D0%B5%D1%81%D0%BE%D0%B2%D0%B8%D1%87%D0%BE%D0%BA.jpg-2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214554"/>
            <a:ext cx="235745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Ребята, давайте порадуем </a:t>
            </a:r>
            <a:r>
              <a:rPr lang="ru-RU" dirty="0" err="1" smtClean="0">
                <a:solidFill>
                  <a:srgbClr val="C00000"/>
                </a:solidFill>
              </a:rPr>
              <a:t>Лесовичка</a:t>
            </a:r>
            <a:r>
              <a:rPr lang="ru-RU" dirty="0" smtClean="0">
                <a:solidFill>
                  <a:srgbClr val="C00000"/>
                </a:solidFill>
              </a:rPr>
              <a:t> – поможем жучкам вновь стать красивыми. Эти жучки – божьи коровки. Тело божьей коровки состоит из головы, груди и брюшка. </a:t>
            </a:r>
            <a:r>
              <a:rPr lang="ru-RU" dirty="0" smtClean="0">
                <a:solidFill>
                  <a:srgbClr val="C00000"/>
                </a:solidFill>
              </a:rPr>
              <a:t>Еще </a:t>
            </a:r>
            <a:r>
              <a:rPr lang="ru-RU" dirty="0" smtClean="0">
                <a:solidFill>
                  <a:srgbClr val="C00000"/>
                </a:solidFill>
              </a:rPr>
              <a:t>у нее есть ноги. А вот крылышки божьей коровки нужно украсить! Как мы их будем украшать? Что должно быть на крылышках? Правильно, на крылышках должны быть черные пятнышки.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avatars.mds.yandex.net/get-pdb/471286/b46fc384-ae14-4a28-830b-ad9adfcf81a5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929066"/>
            <a:ext cx="2857520" cy="18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5.infourok.ru/uploads/ex/0edd/000bbb24-4eb0b2b0/1/hello_html_m519e538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571876"/>
            <a:ext cx="35719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Дети, нарисуйте пожалуйста чёрные точки на божьей коровки  (тычками-печатками </a:t>
            </a:r>
            <a:r>
              <a:rPr lang="ru-RU" dirty="0" smtClean="0">
                <a:solidFill>
                  <a:srgbClr val="C00000"/>
                </a:solidFill>
              </a:rPr>
              <a:t>наносят пятнышки на крылышки </a:t>
            </a:r>
            <a:r>
              <a:rPr lang="ru-RU" dirty="0" smtClean="0">
                <a:solidFill>
                  <a:srgbClr val="C00000"/>
                </a:solidFill>
              </a:rPr>
              <a:t>насекомых).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Вы, молодцы. Какие красивые точки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нарисовали.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Теперь </a:t>
            </a:r>
            <a:r>
              <a:rPr lang="ru-RU" dirty="0" smtClean="0">
                <a:solidFill>
                  <a:srgbClr val="C00000"/>
                </a:solidFill>
              </a:rPr>
              <a:t>можно отпустить этих божьих коровок </a:t>
            </a:r>
            <a:r>
              <a:rPr lang="ru-RU" dirty="0" smtClean="0">
                <a:solidFill>
                  <a:srgbClr val="C00000"/>
                </a:solidFill>
              </a:rPr>
              <a:t>в лес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Лесовичок</a:t>
            </a:r>
            <a:r>
              <a:rPr lang="ru-RU" dirty="0" smtClean="0">
                <a:solidFill>
                  <a:srgbClr val="C00000"/>
                </a:solidFill>
              </a:rPr>
              <a:t> будет очень рад!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И скажем такие слова: </a:t>
            </a:r>
            <a:r>
              <a:rPr lang="ru-RU" dirty="0" smtClean="0">
                <a:solidFill>
                  <a:srgbClr val="C00000"/>
                </a:solidFill>
              </a:rPr>
              <a:t>Божья коровка, Улети на небо, Принеси нам хлеба, Черного и белого, Только не горелого! </a:t>
            </a:r>
            <a:r>
              <a:rPr lang="ru-RU" dirty="0" smtClean="0">
                <a:solidFill>
                  <a:srgbClr val="C00000"/>
                </a:solidFill>
              </a:rPr>
              <a:t>за </a:t>
            </a:r>
            <a:r>
              <a:rPr lang="ru-RU" dirty="0" smtClean="0">
                <a:solidFill>
                  <a:srgbClr val="C00000"/>
                </a:solidFill>
              </a:rPr>
              <a:t>помощь.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Погуляли </a:t>
            </a:r>
            <a:r>
              <a:rPr lang="ru-RU" dirty="0" smtClean="0">
                <a:solidFill>
                  <a:srgbClr val="C00000"/>
                </a:solidFill>
              </a:rPr>
              <a:t>мы в лесу, Повидали всю красу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А теперь </a:t>
            </a:r>
            <a:r>
              <a:rPr lang="ru-RU" dirty="0" smtClean="0">
                <a:solidFill>
                  <a:srgbClr val="C00000"/>
                </a:solidFill>
              </a:rPr>
              <a:t>пора прощаться, В детский садик возвращаться.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ds05.infourok.ru/uploads/ex/0edd/000bbb24-4eb0b2b0/1/hello_html_m519e53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071546"/>
            <a:ext cx="1131802" cy="119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s://212d.ru/site_ds/files/58/document/8-%D0%BB%D0%B5%D1%81%D0%BE%D0%B2%D0%B8%D1%87%D0%BE%D0%BA.jpg-2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214554"/>
            <a:ext cx="235745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212d.ru/site_ds/files/58/document/8-%D0%BB%D0%B5%D1%81%D0%BE%D0%B2%D0%B8%D1%87%D0%BE%D0%BA.jpg-24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7166"/>
            <a:ext cx="3330522" cy="599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flipH="1">
            <a:off x="285710" y="214290"/>
            <a:ext cx="5072103" cy="3643338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>
                <a:solidFill>
                  <a:srgbClr val="C00000"/>
                </a:solidFill>
                <a:latin typeface="+mn-lt"/>
              </a:rPr>
              <a:t>Лесовичок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. Большое спасибо вам ребята за помощь  До свидания , ребята.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А мы с вами , ребята, погуляли </a:t>
            </a:r>
            <a:r>
              <a:rPr lang="ru-RU" sz="2400" dirty="0" smtClean="0">
                <a:solidFill>
                  <a:srgbClr val="C00000"/>
                </a:solidFill>
              </a:rPr>
              <a:t>мы в лесу, Повидали всю красу А теперь пора </a:t>
            </a:r>
            <a:r>
              <a:rPr lang="ru-RU" sz="2400" dirty="0" smtClean="0">
                <a:solidFill>
                  <a:srgbClr val="C00000"/>
                </a:solidFill>
              </a:rPr>
              <a:t>прощаться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с </a:t>
            </a:r>
            <a:r>
              <a:rPr lang="ru-RU" sz="2400" dirty="0" err="1" smtClean="0">
                <a:solidFill>
                  <a:srgbClr val="C00000"/>
                </a:solidFill>
              </a:rPr>
              <a:t>лесовичком</a:t>
            </a:r>
            <a:r>
              <a:rPr lang="ru-RU" sz="2400" dirty="0" smtClean="0">
                <a:solidFill>
                  <a:srgbClr val="C00000"/>
                </a:solidFill>
              </a:rPr>
              <a:t>. До свидания, </a:t>
            </a:r>
            <a:r>
              <a:rPr lang="ru-RU" sz="2400" dirty="0" err="1" smtClean="0">
                <a:solidFill>
                  <a:srgbClr val="C00000"/>
                </a:solidFill>
              </a:rPr>
              <a:t>лесовичёк</a:t>
            </a:r>
            <a:r>
              <a:rPr lang="ru-RU" sz="2400" dirty="0" smtClean="0">
                <a:solidFill>
                  <a:srgbClr val="C00000"/>
                </a:solidFill>
              </a:rPr>
              <a:t>. Мы были рады встречи с тобой.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6" name="Рисунок 5" descr="https://avatars.mds.yandex.net/get-pdb/2269198/58bd5f42-2f94-4a12-9bca-154aa3059f2b/s1200?webp=fals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357562"/>
            <a:ext cx="48577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avatars.mds.yandex.net/get-pdb/1871031/31d352dd-8068-45db-8a4c-3972d8a0556a/s1200?webp=false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Ребята, сегодня я приглашаю вас на прогулку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Отгадайте загадку.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Оживились ручьи,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Прилетели </a:t>
            </a:r>
            <a:r>
              <a:rPr lang="ru-RU" dirty="0" smtClean="0">
                <a:solidFill>
                  <a:srgbClr val="C00000"/>
                </a:solidFill>
              </a:rPr>
              <a:t>грачи.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 smtClean="0">
                <a:solidFill>
                  <a:srgbClr val="C00000"/>
                </a:solidFill>
              </a:rPr>
              <a:t>свой дом – улей – пчела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Сладкий </a:t>
            </a:r>
            <a:r>
              <a:rPr lang="ru-RU" dirty="0" smtClean="0">
                <a:solidFill>
                  <a:srgbClr val="C00000"/>
                </a:solidFill>
              </a:rPr>
              <a:t>мед принесла.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Кто </a:t>
            </a:r>
            <a:r>
              <a:rPr lang="ru-RU" dirty="0" smtClean="0">
                <a:solidFill>
                  <a:srgbClr val="C00000"/>
                </a:solidFill>
              </a:rPr>
              <a:t>знает, Когда это бывает? (Весной)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Правильно, это весна.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Сейчас </a:t>
            </a:r>
            <a:r>
              <a:rPr lang="ru-RU" dirty="0" smtClean="0">
                <a:solidFill>
                  <a:srgbClr val="C00000"/>
                </a:solidFill>
              </a:rPr>
              <a:t>весна, ярко светит </a:t>
            </a:r>
            <a:r>
              <a:rPr lang="ru-RU" dirty="0" smtClean="0">
                <a:solidFill>
                  <a:srgbClr val="C00000"/>
                </a:solidFill>
              </a:rPr>
              <a:t>солнышко. </a:t>
            </a:r>
            <a:r>
              <a:rPr lang="ru-RU" dirty="0" smtClean="0">
                <a:solidFill>
                  <a:srgbClr val="C00000"/>
                </a:solidFill>
              </a:rPr>
              <a:t>Посмотрите, как красиво кругом! Ой, кто это? 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023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Ребята, это же </a:t>
            </a:r>
            <a:r>
              <a:rPr lang="ru-RU" dirty="0" err="1" smtClean="0">
                <a:solidFill>
                  <a:srgbClr val="C00000"/>
                </a:solidFill>
              </a:rPr>
              <a:t>Лесовичок</a:t>
            </a:r>
            <a:r>
              <a:rPr lang="ru-RU" dirty="0" smtClean="0">
                <a:solidFill>
                  <a:srgbClr val="C00000"/>
                </a:solidFill>
              </a:rPr>
              <a:t>!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Здравствуйте</a:t>
            </a:r>
            <a:r>
              <a:rPr lang="ru-RU" dirty="0" smtClean="0">
                <a:solidFill>
                  <a:srgbClr val="C00000"/>
                </a:solidFill>
              </a:rPr>
              <a:t>, дети.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 С </a:t>
            </a:r>
            <a:r>
              <a:rPr lang="ru-RU" dirty="0" smtClean="0">
                <a:solidFill>
                  <a:srgbClr val="C00000"/>
                </a:solidFill>
              </a:rPr>
              <a:t>чем пожаловали?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</a:t>
            </a:r>
            <a:r>
              <a:rPr lang="ru-RU" dirty="0" err="1" smtClean="0">
                <a:solidFill>
                  <a:srgbClr val="C00000"/>
                </a:solidFill>
              </a:rPr>
              <a:t>Лесовичок</a:t>
            </a:r>
            <a:r>
              <a:rPr lang="ru-RU" dirty="0" smtClean="0">
                <a:solidFill>
                  <a:srgbClr val="C00000"/>
                </a:solidFill>
              </a:rPr>
              <a:t>, мы пришли к </a:t>
            </a:r>
            <a:r>
              <a:rPr lang="ru-RU" dirty="0" smtClean="0">
                <a:solidFill>
                  <a:srgbClr val="C00000"/>
                </a:solidFill>
              </a:rPr>
              <a:t>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тебе </a:t>
            </a:r>
            <a:r>
              <a:rPr lang="ru-RU" dirty="0" smtClean="0">
                <a:solidFill>
                  <a:srgbClr val="C00000"/>
                </a:solidFill>
              </a:rPr>
              <a:t>в гости, </a:t>
            </a: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хотим </a:t>
            </a:r>
            <a:r>
              <a:rPr lang="ru-RU" dirty="0" smtClean="0">
                <a:solidFill>
                  <a:srgbClr val="C00000"/>
                </a:solidFill>
              </a:rPr>
              <a:t>лес посмотреть,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да </a:t>
            </a:r>
            <a:r>
              <a:rPr lang="ru-RU" dirty="0" smtClean="0">
                <a:solidFill>
                  <a:srgbClr val="C00000"/>
                </a:solidFill>
              </a:rPr>
              <a:t>поиграть с тобой. </a:t>
            </a:r>
            <a:r>
              <a:rPr lang="ru-RU" dirty="0" smtClean="0">
                <a:solidFill>
                  <a:srgbClr val="C00000"/>
                </a:solidFill>
              </a:rPr>
              <a:t>                      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</a:t>
            </a:r>
            <a:r>
              <a:rPr lang="ru-RU" dirty="0" smtClean="0">
                <a:solidFill>
                  <a:srgbClr val="C00000"/>
                </a:solidFill>
              </a:rPr>
              <a:t>Я старик совсем седой, </a:t>
            </a:r>
            <a:r>
              <a:rPr lang="ru-RU" dirty="0" smtClean="0">
                <a:solidFill>
                  <a:srgbClr val="C00000"/>
                </a:solidFill>
              </a:rPr>
              <a:t>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Лесовик </a:t>
            </a:r>
            <a:r>
              <a:rPr lang="ru-RU" dirty="0" smtClean="0">
                <a:solidFill>
                  <a:srgbClr val="C00000"/>
                </a:solidFill>
              </a:rPr>
              <a:t>я добрый,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Поиграйте </a:t>
            </a:r>
            <a:r>
              <a:rPr lang="ru-RU" dirty="0" smtClean="0">
                <a:solidFill>
                  <a:srgbClr val="C00000"/>
                </a:solidFill>
              </a:rPr>
              <a:t>вы со мной,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Но </a:t>
            </a:r>
            <a:r>
              <a:rPr lang="ru-RU" dirty="0" smtClean="0">
                <a:solidFill>
                  <a:srgbClr val="C00000"/>
                </a:solidFill>
              </a:rPr>
              <a:t>совсем немного. </a:t>
            </a:r>
          </a:p>
          <a:p>
            <a:endParaRPr lang="ru-RU" dirty="0"/>
          </a:p>
        </p:txBody>
      </p:sp>
      <p:pic>
        <p:nvPicPr>
          <p:cNvPr id="4" name="Рисунок 3" descr="https://212d.ru/site_ds/files/58/document/8-%D0%BB%D0%B5%D1%81%D0%BE%D0%B2%D0%B8%D1%87%D0%BE%D0%BA.jpg-2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328614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212d.ru/site_ds/files/58/document/8-%D0%BB%D0%B5%D1%81%D0%BE%D0%B2%D0%B8%D1%87%D0%BE%D0%BA.jpg-24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600200"/>
            <a:ext cx="300039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853746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Весной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Лесовичка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много работы в лесу: нужно за всеми присмотреть, всем помочь.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Весной дни становятся длиннее.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Ярче светит солнышко, идут весенние дожди, распускаются листья и цветы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появляется травка, поют птицы.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Дети, посмотрите, надвигается тучка, значит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 пойдет дождь. Зонтик мы не взяли,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же делать?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357562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Лесовичок</a:t>
            </a:r>
            <a:r>
              <a:rPr lang="ru-RU" sz="2400" dirty="0" smtClean="0">
                <a:solidFill>
                  <a:srgbClr val="C00000"/>
                </a:solidFill>
              </a:rPr>
              <a:t>. Вы </a:t>
            </a:r>
            <a:r>
              <a:rPr lang="ru-RU" sz="2400" dirty="0" smtClean="0">
                <a:solidFill>
                  <a:srgbClr val="C00000"/>
                </a:solidFill>
              </a:rPr>
              <a:t>можете спрятаться от дождика под деревом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https://avatars.mds.yandex.net/get-pdb/939186/e2db48ba-5668-4b9b-90dd-13f0649c2d1a/s1200?webp=fals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86116" y="3929066"/>
            <a:ext cx="2357454" cy="242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57975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Что это за дерево? (береза.)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Как вы догадались, что это береза? (Ответы детей.)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Берез в нашей стране много, это очень красивые деревья. Вот и дождик кончился, снова выглянуло солнышко! Как красиво стало вокруг! Давайте поводим хоровод вокруг березки.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400" dirty="0" smtClean="0"/>
              <a:t> </a:t>
            </a:r>
            <a:br>
              <a:rPr lang="ru-RU" sz="2400" dirty="0" smtClean="0"/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avatars.mds.yandex.net/get-pdb/939186/e2db48ba-5668-4b9b-90dd-13f0649c2d1a/s1200?webp=false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85720" y="285728"/>
            <a:ext cx="2143140" cy="60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Мы вокруг </a:t>
            </a:r>
            <a:r>
              <a:rPr lang="ru-RU" sz="2400" dirty="0" smtClean="0">
                <a:solidFill>
                  <a:srgbClr val="C00000"/>
                </a:solidFill>
              </a:rPr>
              <a:t>березки </a:t>
            </a:r>
            <a:r>
              <a:rPr lang="ru-RU" sz="2400" dirty="0" smtClean="0">
                <a:solidFill>
                  <a:srgbClr val="C00000"/>
                </a:solidFill>
              </a:rPr>
              <a:t>хороводом стали, </a:t>
            </a:r>
            <a:r>
              <a:rPr lang="ru-RU" sz="2400" dirty="0" smtClean="0">
                <a:solidFill>
                  <a:srgbClr val="C00000"/>
                </a:solidFill>
              </a:rPr>
              <a:t>яркие </a:t>
            </a:r>
            <a:r>
              <a:rPr lang="ru-RU" sz="2400" dirty="0" smtClean="0">
                <a:solidFill>
                  <a:srgbClr val="C00000"/>
                </a:solidFill>
              </a:rPr>
              <a:t>платочки </a:t>
            </a:r>
            <a:r>
              <a:rPr lang="ru-RU" sz="2400" dirty="0" smtClean="0">
                <a:solidFill>
                  <a:srgbClr val="C00000"/>
                </a:solidFill>
              </a:rPr>
              <a:t>высоко </a:t>
            </a:r>
            <a:r>
              <a:rPr lang="ru-RU" sz="2400" dirty="0" smtClean="0">
                <a:solidFill>
                  <a:srgbClr val="C00000"/>
                </a:solidFill>
              </a:rPr>
              <a:t>подняли. Ты, березка, посмотри, посмотри, Пляшут наши малыши, малыши. Мы вокруг березки весело гуляли, Весело гуляли, ножками шагали. Ты, березка, посмотри, посмотри, Пляшут наши малыши, малыши. Мы с тобой, березка, поиграем в прятки, Отгадай, березка, где твои ребятки. Ты, березка, посмотри, посмотри, Пляшут наши малыши, малыши. А теперь, береза, нам пора проститься, Нам пора проститься, низко поклониться. Ты, березка, посмотри, посмотри, Пляшут наши малыши, малыши.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ds05.infourok.ru/uploads/ex/0591/0005aae0-d89270c2/img2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357694"/>
            <a:ext cx="73581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6" cy="143985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Ай да молодцы, ай да удалые ребятушки! Ах, порадовали старичка, </a:t>
            </a:r>
            <a:r>
              <a:rPr lang="ru-RU" sz="2400" dirty="0" err="1" smtClean="0">
                <a:solidFill>
                  <a:srgbClr val="C00000"/>
                </a:solidFill>
                <a:latin typeface="+mn-lt"/>
              </a:rPr>
              <a:t>посижу-ка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 я пока!» 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Лесовичок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   </a:t>
            </a:r>
            <a:r>
              <a:rPr lang="ru-RU" sz="2700" dirty="0" smtClean="0">
                <a:solidFill>
                  <a:srgbClr val="C00000"/>
                </a:solidFill>
                <a:latin typeface="+mn-lt"/>
              </a:rPr>
              <a:t>накалывает </a:t>
            </a:r>
            <a:r>
              <a:rPr lang="ru-RU" sz="2700" dirty="0" smtClean="0">
                <a:solidFill>
                  <a:srgbClr val="C00000"/>
                </a:solidFill>
                <a:latin typeface="+mn-lt"/>
              </a:rPr>
              <a:t>палец еловой иголкой.</a:t>
            </a:r>
            <a:br>
              <a:rPr lang="ru-RU" sz="2700" dirty="0" smtClean="0">
                <a:solidFill>
                  <a:srgbClr val="C00000"/>
                </a:solidFill>
                <a:latin typeface="+mn-lt"/>
              </a:rPr>
            </a:br>
            <a:r>
              <a:rPr lang="ru-RU" sz="27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700" dirty="0" err="1" smtClean="0">
                <a:solidFill>
                  <a:srgbClr val="C00000"/>
                </a:solidFill>
                <a:latin typeface="+mn-lt"/>
              </a:rPr>
              <a:t>Лесовичок</a:t>
            </a:r>
            <a:r>
              <a:rPr lang="ru-RU" sz="2700" dirty="0" smtClean="0">
                <a:solidFill>
                  <a:srgbClr val="C00000"/>
                </a:solidFill>
                <a:latin typeface="+mn-lt"/>
              </a:rPr>
              <a:t>. Что же это за иголка уколола мне руку</a:t>
            </a:r>
            <a:r>
              <a:rPr lang="ru-RU" sz="2700" dirty="0" smtClean="0">
                <a:solidFill>
                  <a:srgbClr val="C00000"/>
                </a:solidFill>
                <a:latin typeface="+mn-lt"/>
              </a:rPr>
              <a:t>?</a:t>
            </a:r>
            <a:br>
              <a:rPr lang="ru-RU" sz="2700" dirty="0" smtClean="0">
                <a:solidFill>
                  <a:srgbClr val="C00000"/>
                </a:solidFill>
                <a:latin typeface="+mn-lt"/>
              </a:rPr>
            </a:br>
            <a:r>
              <a:rPr lang="ru-RU" sz="27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Содержимое 3" descr="https://212d.ru/site_ds/files/58/document/8-%D0%BB%D0%B5%D1%81%D0%BE%D0%B2%D0%B8%D1%87%D0%BE%D0%BA.jpg-24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28"/>
            <a:ext cx="3571900" cy="599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3143248"/>
            <a:ext cx="53578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Может Ежик здесь бежал и иголки потерял? Дети, как вы думаете, какой иголкой уколол себе руку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Лесовичок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? Конечно, это совсем не ежик, это хвоя елочки.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Лесовичок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, хвоя колючая, но если аккуратно взять ее, то руку не наколешь. У елочки вместо листочков на веточках хвоя, острая как иголки. Эти иголочки она даже зимой не сбрасывает. Поэтому про елочку говорят «Зимой и летом одним цветом».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Дети, а вот и ежик! Он под деревом свернулся клубком, мы его и не заметили! (Под деревом игрушка – ежик.) Почему ежик свернулся в клубок? Как вы думаете, что будет, если ежика погладить рукой? Как вы считаете, ежику будет лучше жить в лесу или </a:t>
            </a:r>
            <a:r>
              <a:rPr lang="ru-RU" dirty="0" smtClean="0">
                <a:solidFill>
                  <a:srgbClr val="C00000"/>
                </a:solidFill>
              </a:rPr>
              <a:t>у кого то дома?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(Ответы детей.) Ежик – житель леса, поэтому его не нужно уносить домой, ему хорошо в лесу.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avatars.mds.yandex.net/get-pdb/1101614/f807b952-5745-43b8-a4ea-51c85935cbb9/s1200?webp=fal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000504"/>
            <a:ext cx="4575523" cy="235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thumbs.dreamstime.com/z/%D0%BC%D0%B8%D0%BB%D1%8B%D0%B9-%D0%B8%D0%B7%D0%BE%D0%BB%D0%B8%D1%80%D0%BE%D0%B2%D0%B0%D0%BD%D0%BD%D1%8B%D0%B9-hedgehog-%D0%BD%D0%B5%D0%BC%D0%BD%D0%BE%D0%B3%D0%BE%D0%B9-%D0%B1%D0%B5%D0%BB%D0%BE%D0%BC%D1%83-193547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000504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Отправляемся дальше в путешествию по лесу.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Идти </a:t>
            </a:r>
            <a:r>
              <a:rPr lang="ru-RU" sz="2000" dirty="0" smtClean="0">
                <a:solidFill>
                  <a:srgbClr val="C00000"/>
                </a:solidFill>
              </a:rPr>
              <a:t>нужно тихо, чтобы не распугать жителей леса!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 </a:t>
            </a:r>
            <a:r>
              <a:rPr lang="ru-RU" sz="2000" dirty="0" smtClean="0">
                <a:solidFill>
                  <a:srgbClr val="C00000"/>
                </a:solidFill>
              </a:rPr>
              <a:t>траве притаился зайчонок. (В траве сидит </a:t>
            </a:r>
            <a:r>
              <a:rPr lang="ru-RU" sz="2000" dirty="0" smtClean="0">
                <a:solidFill>
                  <a:srgbClr val="C00000"/>
                </a:solidFill>
              </a:rPr>
              <a:t>заяц</a:t>
            </a:r>
            <a:r>
              <a:rPr lang="ru-RU" sz="2000" dirty="0" smtClean="0">
                <a:solidFill>
                  <a:srgbClr val="C00000"/>
                </a:solidFill>
              </a:rPr>
              <a:t>.)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Он </a:t>
            </a:r>
            <a:r>
              <a:rPr lang="ru-RU" sz="2000" dirty="0" smtClean="0">
                <a:solidFill>
                  <a:srgbClr val="C00000"/>
                </a:solidFill>
              </a:rPr>
              <a:t>совсем маленький и беспомощный, наверное,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его </a:t>
            </a:r>
            <a:r>
              <a:rPr lang="ru-RU" sz="2000" dirty="0" smtClean="0">
                <a:solidFill>
                  <a:srgbClr val="C00000"/>
                </a:solidFill>
              </a:rPr>
              <a:t>мама-зайчиха оставила, пока ищет для </a:t>
            </a:r>
            <a:r>
              <a:rPr lang="ru-RU" sz="2000" dirty="0" smtClean="0">
                <a:solidFill>
                  <a:srgbClr val="C00000"/>
                </a:solidFill>
              </a:rPr>
              <a:t>него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корм.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Как </a:t>
            </a:r>
            <a:r>
              <a:rPr lang="ru-RU" sz="2000" dirty="0" smtClean="0">
                <a:solidFill>
                  <a:srgbClr val="C00000"/>
                </a:solidFill>
              </a:rPr>
              <a:t>называют зайчика в сказках?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Почему </a:t>
            </a:r>
            <a:r>
              <a:rPr lang="ru-RU" sz="2000" dirty="0" smtClean="0">
                <a:solidFill>
                  <a:srgbClr val="C00000"/>
                </a:solidFill>
              </a:rPr>
              <a:t>он трусливый? Кого зайчик боится в лесу? (Ответы детей.)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Давайте не будем мешать зайчику и пойдем на другую полянку.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Идём с вами дальше по лесу. Идём, идем и вот </a:t>
            </a:r>
            <a:r>
              <a:rPr lang="ru-RU" sz="2000" dirty="0" smtClean="0">
                <a:solidFill>
                  <a:srgbClr val="C00000"/>
                </a:solidFill>
              </a:rPr>
              <a:t>лисичка </a:t>
            </a:r>
            <a:r>
              <a:rPr lang="ru-RU" sz="2000" dirty="0" smtClean="0">
                <a:solidFill>
                  <a:srgbClr val="C00000"/>
                </a:solidFill>
              </a:rPr>
              <a:t>пробежал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между </a:t>
            </a:r>
            <a:r>
              <a:rPr lang="ru-RU" sz="2000" dirty="0" smtClean="0">
                <a:solidFill>
                  <a:srgbClr val="C00000"/>
                </a:solidFill>
              </a:rPr>
              <a:t>кустиков, но испугалась, что в лесу слышны голоса людей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и убежала</a:t>
            </a:r>
            <a:r>
              <a:rPr lang="ru-RU" sz="2000" dirty="0" smtClean="0">
                <a:solidFill>
                  <a:srgbClr val="C00000"/>
                </a:solidFill>
              </a:rPr>
              <a:t>. Теперь маленький зайчик в безопасности.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xn--80aaukc2b.xn--80achbdub6dfjh.xn--p1ai/upload/images/%D0%95%D1%81%D0%B8%D0%BD%D0%B0/%D0%BA%D0%B0%D1%80%D1%82%D0%B8%D0%BD%D0%BA%D0%B8/73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28"/>
            <a:ext cx="2571768" cy="217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5.infourok.ru/uploads/ex/0e55/0006154c-24f97c0c/img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643446"/>
            <a:ext cx="514353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</TotalTime>
  <Words>852</Words>
  <PresentationFormat>Экран (4:3)</PresentationFormat>
  <Paragraphs>71</Paragraphs>
  <Slides>14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«Прогулка по весеннему лесу»  </vt:lpstr>
      <vt:lpstr>Слайд 2</vt:lpstr>
      <vt:lpstr>Слайд 3</vt:lpstr>
      <vt:lpstr>Слайд 4</vt:lpstr>
      <vt:lpstr>Что это за дерево? (береза.)   Как вы догадались, что это береза? (Ответы детей.)   Берез в нашей стране много, это очень красивые деревья. Вот и дождик кончился, снова выглянуло солнышко! Как красиво стало вокруг! Давайте поводим хоровод вокруг березки.    </vt:lpstr>
      <vt:lpstr>Слайд 6</vt:lpstr>
      <vt:lpstr>      «Ай да молодцы, ай да удалые ребятушки! Ах, порадовали старичка, посижу-ка я пока!»   Лесовичок   накалывает палец еловой иголкой.  Лесовичок. Что же это за иголка уколола мне руку?   </vt:lpstr>
      <vt:lpstr>Слайд 8</vt:lpstr>
      <vt:lpstr>Слайд 9</vt:lpstr>
      <vt:lpstr>Слайд 10</vt:lpstr>
      <vt:lpstr>Слайд 11</vt:lpstr>
      <vt:lpstr>Слайд 12</vt:lpstr>
      <vt:lpstr>Лесовичок. Большое спасибо вам ребята за помощь  До свидания , ребята.   А мы с вами , ребята, погуляли мы в лесу, Повидали всю красу А теперь пора прощаться с лесовичком. До свидания, лесовичёк. Мы были рады встречи с тобой.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«Прогулка по весеннему лесу»  </dc:title>
  <dc:creator>света</dc:creator>
  <cp:lastModifiedBy>света</cp:lastModifiedBy>
  <cp:revision>14</cp:revision>
  <dcterms:created xsi:type="dcterms:W3CDTF">2020-04-26T16:22:07Z</dcterms:created>
  <dcterms:modified xsi:type="dcterms:W3CDTF">2020-04-26T18:40:22Z</dcterms:modified>
</cp:coreProperties>
</file>