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8" r:id="rId5"/>
    <p:sldId id="267" r:id="rId6"/>
    <p:sldId id="266" r:id="rId7"/>
    <p:sldId id="265" r:id="rId8"/>
    <p:sldId id="264" r:id="rId9"/>
    <p:sldId id="263" r:id="rId10"/>
    <p:sldId id="262" r:id="rId11"/>
    <p:sldId id="269" r:id="rId12"/>
    <p:sldId id="273" r:id="rId13"/>
    <p:sldId id="272" r:id="rId14"/>
    <p:sldId id="27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214290"/>
            <a:ext cx="8229600" cy="2286016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«Прогулка по весеннему лесу» </a:t>
            </a:r>
            <a:b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857364"/>
            <a:ext cx="8358246" cy="4071966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(Занятие по ознакомлению с природой </a:t>
            </a:r>
            <a:r>
              <a:rPr lang="ru-RU" sz="1800" dirty="0" err="1" smtClean="0">
                <a:solidFill>
                  <a:schemeClr val="accent1">
                    <a:lumMod val="75000"/>
                  </a:schemeClr>
                </a:solidFill>
              </a:rPr>
              <a:t>О.А.Соломенникова</a:t>
            </a:r>
            <a:r>
              <a:rPr lang="ru-RU" sz="1800" dirty="0" smtClean="0"/>
              <a:t>)</a:t>
            </a:r>
            <a:endParaRPr lang="ru-RU" sz="1800" dirty="0"/>
          </a:p>
        </p:txBody>
      </p:sp>
      <p:pic>
        <p:nvPicPr>
          <p:cNvPr id="4" name="Рисунок 3" descr="https://avatars.mds.yandex.net/get-pdb/69339/ad286aa7-4f0c-4921-b472-22d351b39a0c/s1200?webp=fals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428868"/>
            <a:ext cx="8072494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4294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Пушистый </a:t>
            </a:r>
            <a:r>
              <a:rPr lang="ru-RU" dirty="0" smtClean="0">
                <a:solidFill>
                  <a:srgbClr val="C00000"/>
                </a:solidFill>
              </a:rPr>
              <a:t>хвост торчит с верхушки. Что за странная зверюшка? </a:t>
            </a:r>
            <a:r>
              <a:rPr lang="ru-RU" dirty="0" smtClean="0">
                <a:solidFill>
                  <a:srgbClr val="C00000"/>
                </a:solidFill>
              </a:rPr>
              <a:t>Щелкает </a:t>
            </a:r>
            <a:r>
              <a:rPr lang="ru-RU" dirty="0" smtClean="0">
                <a:solidFill>
                  <a:srgbClr val="C00000"/>
                </a:solidFill>
              </a:rPr>
              <a:t>орехи мелко. Ну конечно, это… (Белка)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Ребята, </a:t>
            </a:r>
            <a:r>
              <a:rPr lang="ru-RU" dirty="0" smtClean="0">
                <a:solidFill>
                  <a:srgbClr val="C00000"/>
                </a:solidFill>
              </a:rPr>
              <a:t>не будем мешать лесным зверям, </a:t>
            </a:r>
            <a:r>
              <a:rPr lang="ru-RU" dirty="0" smtClean="0">
                <a:solidFill>
                  <a:srgbClr val="C00000"/>
                </a:solidFill>
              </a:rPr>
              <a:t>пусть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каждый </a:t>
            </a:r>
            <a:r>
              <a:rPr lang="ru-RU" dirty="0" smtClean="0">
                <a:solidFill>
                  <a:srgbClr val="C00000"/>
                </a:solidFill>
              </a:rPr>
              <a:t>занимается </a:t>
            </a:r>
            <a:r>
              <a:rPr lang="ru-RU" dirty="0" smtClean="0">
                <a:solidFill>
                  <a:srgbClr val="C00000"/>
                </a:solidFill>
              </a:rPr>
              <a:t>своим </a:t>
            </a:r>
            <a:r>
              <a:rPr lang="ru-RU" dirty="0" smtClean="0">
                <a:solidFill>
                  <a:srgbClr val="C00000"/>
                </a:solidFill>
              </a:rPr>
              <a:t>делом</a:t>
            </a:r>
            <a:r>
              <a:rPr lang="ru-RU" dirty="0" smtClean="0">
                <a:solidFill>
                  <a:srgbClr val="C00000"/>
                </a:solidFill>
              </a:rPr>
              <a:t>!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Лесовичок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  <a:r>
              <a:rPr lang="ru-RU" dirty="0" smtClean="0">
                <a:solidFill>
                  <a:srgbClr val="C00000"/>
                </a:solidFill>
              </a:rPr>
              <a:t> Дети, у меня в лесу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много </a:t>
            </a:r>
            <a:r>
              <a:rPr lang="ru-RU" dirty="0" smtClean="0">
                <a:solidFill>
                  <a:srgbClr val="C00000"/>
                </a:solidFill>
              </a:rPr>
              <a:t>зверей и птиц, деревьев и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цветов</a:t>
            </a:r>
            <a:r>
              <a:rPr lang="ru-RU" dirty="0" smtClean="0">
                <a:solidFill>
                  <a:srgbClr val="C00000"/>
                </a:solidFill>
              </a:rPr>
              <a:t>. Только вот беда случилась</a:t>
            </a:r>
            <a:r>
              <a:rPr lang="ru-RU" dirty="0" smtClean="0">
                <a:solidFill>
                  <a:srgbClr val="C00000"/>
                </a:solidFill>
              </a:rPr>
              <a:t>…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Что такое </a:t>
            </a:r>
            <a:r>
              <a:rPr lang="ru-RU" dirty="0" smtClean="0">
                <a:solidFill>
                  <a:srgbClr val="C00000"/>
                </a:solidFill>
              </a:rPr>
              <a:t>приключилось, </a:t>
            </a:r>
            <a:r>
              <a:rPr lang="ru-RU" dirty="0" err="1" smtClean="0">
                <a:solidFill>
                  <a:srgbClr val="C00000"/>
                </a:solidFill>
              </a:rPr>
              <a:t>Лесовичок</a:t>
            </a:r>
            <a:r>
              <a:rPr lang="ru-RU" dirty="0" smtClean="0">
                <a:solidFill>
                  <a:srgbClr val="C00000"/>
                </a:solidFill>
              </a:rPr>
              <a:t>?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Лесовичок</a:t>
            </a:r>
            <a:r>
              <a:rPr lang="ru-RU" dirty="0" smtClean="0">
                <a:solidFill>
                  <a:srgbClr val="C00000"/>
                </a:solidFill>
              </a:rPr>
              <a:t>. Много здесь жучков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летало</a:t>
            </a:r>
            <a:r>
              <a:rPr lang="ru-RU" dirty="0" smtClean="0">
                <a:solidFill>
                  <a:srgbClr val="C00000"/>
                </a:solidFill>
              </a:rPr>
              <a:t>, Красотою удивляло.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А </a:t>
            </a:r>
            <a:r>
              <a:rPr lang="ru-RU" dirty="0" smtClean="0">
                <a:solidFill>
                  <a:srgbClr val="C00000"/>
                </a:solidFill>
              </a:rPr>
              <a:t>теперь они бледны, Крылышки их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не </a:t>
            </a:r>
            <a:r>
              <a:rPr lang="ru-RU" dirty="0" smtClean="0">
                <a:solidFill>
                  <a:srgbClr val="C00000"/>
                </a:solidFill>
              </a:rPr>
              <a:t>видны!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Содержимое 3" descr="https://212d.ru/site_ds/files/58/document/8-%D0%BB%D0%B5%D1%81%D0%BE%D0%B2%D0%B8%D1%87%D0%BE%D0%BA.jpg-24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2214554"/>
            <a:ext cx="235745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09507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Ребята, давайте порадуем </a:t>
            </a:r>
            <a:r>
              <a:rPr lang="ru-RU" dirty="0" err="1" smtClean="0">
                <a:solidFill>
                  <a:srgbClr val="C00000"/>
                </a:solidFill>
              </a:rPr>
              <a:t>Лесовичка</a:t>
            </a:r>
            <a:r>
              <a:rPr lang="ru-RU" dirty="0" smtClean="0">
                <a:solidFill>
                  <a:srgbClr val="C00000"/>
                </a:solidFill>
              </a:rPr>
              <a:t> – поможем жучкам вновь стать красивыми. Эти жучки – божьи коровки. Тело божьей коровки состоит из головы, груди и брюшка. </a:t>
            </a:r>
            <a:r>
              <a:rPr lang="ru-RU" dirty="0" smtClean="0">
                <a:solidFill>
                  <a:srgbClr val="C00000"/>
                </a:solidFill>
              </a:rPr>
              <a:t>Еще </a:t>
            </a:r>
            <a:r>
              <a:rPr lang="ru-RU" dirty="0" smtClean="0">
                <a:solidFill>
                  <a:srgbClr val="C00000"/>
                </a:solidFill>
              </a:rPr>
              <a:t>у нее есть ноги. А вот крылышки божьей коровки нужно украсить! Как мы их будем украшать? Что должно быть на крылышках? Правильно, на крылышках должны быть черные пятнышки. 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https://avatars.mds.yandex.net/get-pdb/471286/b46fc384-ae14-4a28-830b-ad9adfcf81a5/s1200?webp=fals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929066"/>
            <a:ext cx="2857520" cy="187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5.infourok.ru/uploads/ex/0edd/000bbb24-4eb0b2b0/1/hello_html_m519e5384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3571876"/>
            <a:ext cx="357190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09507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Дети, нарисуйте пожалуйста чёрные точки на божьей коровки  (тычками-печатками </a:t>
            </a:r>
            <a:r>
              <a:rPr lang="ru-RU" dirty="0" smtClean="0">
                <a:solidFill>
                  <a:srgbClr val="C00000"/>
                </a:solidFill>
              </a:rPr>
              <a:t>наносят пятнышки на крылышки </a:t>
            </a:r>
            <a:r>
              <a:rPr lang="ru-RU" dirty="0" smtClean="0">
                <a:solidFill>
                  <a:srgbClr val="C00000"/>
                </a:solidFill>
              </a:rPr>
              <a:t>насекомых).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Вы, молодцы. Какие красивые точки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нарисовали.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Теперь </a:t>
            </a:r>
            <a:r>
              <a:rPr lang="ru-RU" dirty="0" smtClean="0">
                <a:solidFill>
                  <a:srgbClr val="C00000"/>
                </a:solidFill>
              </a:rPr>
              <a:t>можно отпустить этих божьих коровок </a:t>
            </a:r>
            <a:r>
              <a:rPr lang="ru-RU" dirty="0" smtClean="0">
                <a:solidFill>
                  <a:srgbClr val="C00000"/>
                </a:solidFill>
              </a:rPr>
              <a:t>в лес</a:t>
            </a:r>
            <a:r>
              <a:rPr lang="ru-RU" dirty="0" smtClean="0">
                <a:solidFill>
                  <a:srgbClr val="C00000"/>
                </a:solidFill>
              </a:rPr>
              <a:t>. </a:t>
            </a:r>
            <a:r>
              <a:rPr lang="ru-RU" dirty="0" err="1" smtClean="0">
                <a:solidFill>
                  <a:srgbClr val="C00000"/>
                </a:solidFill>
              </a:rPr>
              <a:t>Лесовичок</a:t>
            </a:r>
            <a:r>
              <a:rPr lang="ru-RU" dirty="0" smtClean="0">
                <a:solidFill>
                  <a:srgbClr val="C00000"/>
                </a:solidFill>
              </a:rPr>
              <a:t> будет очень рад!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И скажем такие слова: </a:t>
            </a:r>
            <a:r>
              <a:rPr lang="ru-RU" dirty="0" smtClean="0">
                <a:solidFill>
                  <a:srgbClr val="C00000"/>
                </a:solidFill>
              </a:rPr>
              <a:t>Божья коровка, Улети на небо, Принеси нам хлеба, Черного и белого, Только не горелого! </a:t>
            </a:r>
            <a:r>
              <a:rPr lang="ru-RU" dirty="0" smtClean="0">
                <a:solidFill>
                  <a:srgbClr val="C00000"/>
                </a:solidFill>
              </a:rPr>
              <a:t>за </a:t>
            </a:r>
            <a:r>
              <a:rPr lang="ru-RU" dirty="0" smtClean="0">
                <a:solidFill>
                  <a:srgbClr val="C00000"/>
                </a:solidFill>
              </a:rPr>
              <a:t>помощь.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Погуляли </a:t>
            </a:r>
            <a:r>
              <a:rPr lang="ru-RU" dirty="0" smtClean="0">
                <a:solidFill>
                  <a:srgbClr val="C00000"/>
                </a:solidFill>
              </a:rPr>
              <a:t>мы в лесу, Повидали всю красу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А теперь </a:t>
            </a:r>
            <a:r>
              <a:rPr lang="ru-RU" dirty="0" smtClean="0">
                <a:solidFill>
                  <a:srgbClr val="C00000"/>
                </a:solidFill>
              </a:rPr>
              <a:t>пора прощаться, В детский садик возвращаться.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https://ds05.infourok.ru/uploads/ex/0edd/000bbb24-4eb0b2b0/1/hello_html_m519e538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1071546"/>
            <a:ext cx="1131802" cy="1192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3" descr="https://212d.ru/site_ds/files/58/document/8-%D0%BB%D0%B5%D1%81%D0%BE%D0%B2%D0%B8%D1%87%D0%BE%D0%BA.jpg-24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2214554"/>
            <a:ext cx="235745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212d.ru/site_ds/files/58/document/8-%D0%BB%D0%B5%D1%81%D0%BE%D0%B2%D0%B8%D1%87%D0%BE%D0%BA.jpg-24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429256" y="357166"/>
            <a:ext cx="3330522" cy="599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 flipH="1">
            <a:off x="285710" y="214290"/>
            <a:ext cx="5072103" cy="3643338"/>
          </a:xfrm>
        </p:spPr>
        <p:txBody>
          <a:bodyPr>
            <a:normAutofit fontScale="90000"/>
          </a:bodyPr>
          <a:lstStyle/>
          <a:p>
            <a:r>
              <a:rPr lang="ru-RU" sz="2400" dirty="0" err="1" smtClean="0">
                <a:solidFill>
                  <a:srgbClr val="C00000"/>
                </a:solidFill>
                <a:latin typeface="+mn-lt"/>
              </a:rPr>
              <a:t>Лесовичок</a:t>
            </a: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>. Большое спасибо вам ребята за помощь  До свидания , ребята.</a:t>
            </a:r>
            <a:br>
              <a:rPr lang="ru-RU" sz="2400" dirty="0" smtClean="0">
                <a:solidFill>
                  <a:srgbClr val="C00000"/>
                </a:solidFill>
                <a:latin typeface="+mn-lt"/>
              </a:rPr>
            </a:b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+mn-lt"/>
              </a:rPr>
            </a:b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smtClean="0">
                <a:solidFill>
                  <a:srgbClr val="C00000"/>
                </a:solidFill>
              </a:rPr>
              <a:t>А мы с вами , ребята, погуляли </a:t>
            </a:r>
            <a:r>
              <a:rPr lang="ru-RU" sz="2400" dirty="0" smtClean="0">
                <a:solidFill>
                  <a:srgbClr val="C00000"/>
                </a:solidFill>
              </a:rPr>
              <a:t>мы в лесу, Повидали всю красу А теперь пора </a:t>
            </a:r>
            <a:r>
              <a:rPr lang="ru-RU" sz="2400" dirty="0" smtClean="0">
                <a:solidFill>
                  <a:srgbClr val="C00000"/>
                </a:solidFill>
              </a:rPr>
              <a:t>прощаться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smtClean="0">
                <a:solidFill>
                  <a:srgbClr val="C00000"/>
                </a:solidFill>
              </a:rPr>
              <a:t>с </a:t>
            </a:r>
            <a:r>
              <a:rPr lang="ru-RU" sz="2400" dirty="0" err="1" smtClean="0">
                <a:solidFill>
                  <a:srgbClr val="C00000"/>
                </a:solidFill>
              </a:rPr>
              <a:t>лесовичком</a:t>
            </a:r>
            <a:r>
              <a:rPr lang="ru-RU" sz="2400" dirty="0" smtClean="0">
                <a:solidFill>
                  <a:srgbClr val="C00000"/>
                </a:solidFill>
              </a:rPr>
              <a:t>. До свидания, </a:t>
            </a:r>
            <a:r>
              <a:rPr lang="ru-RU" sz="2400" dirty="0" err="1" smtClean="0">
                <a:solidFill>
                  <a:srgbClr val="C00000"/>
                </a:solidFill>
              </a:rPr>
              <a:t>лесовичёк</a:t>
            </a:r>
            <a:r>
              <a:rPr lang="ru-RU" sz="2400" dirty="0" smtClean="0">
                <a:solidFill>
                  <a:srgbClr val="C00000"/>
                </a:solidFill>
              </a:rPr>
              <a:t>. Мы были рады встречи с тобой.</a:t>
            </a: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endParaRPr lang="ru-RU" sz="2400" dirty="0">
              <a:latin typeface="+mn-lt"/>
            </a:endParaRPr>
          </a:p>
        </p:txBody>
      </p:sp>
      <p:pic>
        <p:nvPicPr>
          <p:cNvPr id="6" name="Рисунок 5" descr="https://avatars.mds.yandex.net/get-pdb/2269198/58bd5f42-2f94-4a12-9bca-154aa3059f2b/s1200?webp=false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357562"/>
            <a:ext cx="485778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avatars.mds.yandex.net/get-pdb/1871031/31d352dd-8068-45db-8a4c-3972d8a0556a/s1200?webp=false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1" y="285728"/>
            <a:ext cx="8572560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236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Ребята, сегодня я приглашаю вас на прогулку</a:t>
            </a:r>
            <a:r>
              <a:rPr lang="ru-RU" dirty="0" smtClean="0">
                <a:solidFill>
                  <a:srgbClr val="C00000"/>
                </a:solidFill>
              </a:rPr>
              <a:t>!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Отгадайте загадку.</a:t>
            </a: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Оживились ручьи,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Прилетели </a:t>
            </a:r>
            <a:r>
              <a:rPr lang="ru-RU" dirty="0" smtClean="0">
                <a:solidFill>
                  <a:srgbClr val="C00000"/>
                </a:solidFill>
              </a:rPr>
              <a:t>грачи.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В </a:t>
            </a:r>
            <a:r>
              <a:rPr lang="ru-RU" dirty="0" smtClean="0">
                <a:solidFill>
                  <a:srgbClr val="C00000"/>
                </a:solidFill>
              </a:rPr>
              <a:t>свой дом – улей – пчела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Сладкий </a:t>
            </a:r>
            <a:r>
              <a:rPr lang="ru-RU" dirty="0" smtClean="0">
                <a:solidFill>
                  <a:srgbClr val="C00000"/>
                </a:solidFill>
              </a:rPr>
              <a:t>мед принесла.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Кто </a:t>
            </a:r>
            <a:r>
              <a:rPr lang="ru-RU" dirty="0" smtClean="0">
                <a:solidFill>
                  <a:srgbClr val="C00000"/>
                </a:solidFill>
              </a:rPr>
              <a:t>знает, Когда это бывает? (Весной)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Правильно, это весна.</a:t>
            </a:r>
          </a:p>
          <a:p>
            <a:pPr>
              <a:lnSpc>
                <a:spcPct val="150000"/>
              </a:lnSpc>
              <a:buNone/>
            </a:pPr>
            <a:r>
              <a:rPr lang="ru-RU" dirty="0" smtClean="0">
                <a:solidFill>
                  <a:srgbClr val="C00000"/>
                </a:solidFill>
              </a:rPr>
              <a:t>Сейчас </a:t>
            </a:r>
            <a:r>
              <a:rPr lang="ru-RU" dirty="0" smtClean="0">
                <a:solidFill>
                  <a:srgbClr val="C00000"/>
                </a:solidFill>
              </a:rPr>
              <a:t>весна, ярко светит </a:t>
            </a:r>
            <a:r>
              <a:rPr lang="ru-RU" dirty="0" smtClean="0">
                <a:solidFill>
                  <a:srgbClr val="C00000"/>
                </a:solidFill>
              </a:rPr>
              <a:t>солнышко. </a:t>
            </a:r>
            <a:r>
              <a:rPr lang="ru-RU" dirty="0" smtClean="0">
                <a:solidFill>
                  <a:srgbClr val="C00000"/>
                </a:solidFill>
              </a:rPr>
              <a:t>Посмотрите, как красиво кругом! Ой, кто это? </a:t>
            </a:r>
            <a:endParaRPr lang="ru-RU" dirty="0" smtClean="0">
              <a:solidFill>
                <a:srgbClr val="C00000"/>
              </a:solidFill>
            </a:endParaRPr>
          </a:p>
          <a:p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401080" cy="60236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Ребята, это же </a:t>
            </a:r>
            <a:r>
              <a:rPr lang="ru-RU" dirty="0" err="1" smtClean="0">
                <a:solidFill>
                  <a:srgbClr val="C00000"/>
                </a:solidFill>
              </a:rPr>
              <a:t>Лесовичок</a:t>
            </a:r>
            <a:r>
              <a:rPr lang="ru-RU" dirty="0" smtClean="0">
                <a:solidFill>
                  <a:srgbClr val="C00000"/>
                </a:solidFill>
              </a:rPr>
              <a:t>!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                                        Здравствуйте</a:t>
            </a:r>
            <a:r>
              <a:rPr lang="ru-RU" dirty="0" smtClean="0">
                <a:solidFill>
                  <a:srgbClr val="C00000"/>
                </a:solidFill>
              </a:rPr>
              <a:t>, дети.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                                          С </a:t>
            </a:r>
            <a:r>
              <a:rPr lang="ru-RU" dirty="0" smtClean="0">
                <a:solidFill>
                  <a:srgbClr val="C00000"/>
                </a:solidFill>
              </a:rPr>
              <a:t>чем пожаловали?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                                       </a:t>
            </a:r>
            <a:r>
              <a:rPr lang="ru-RU" dirty="0" err="1" smtClean="0">
                <a:solidFill>
                  <a:srgbClr val="C00000"/>
                </a:solidFill>
              </a:rPr>
              <a:t>Лесовичок</a:t>
            </a:r>
            <a:r>
              <a:rPr lang="ru-RU" dirty="0" smtClean="0">
                <a:solidFill>
                  <a:srgbClr val="C00000"/>
                </a:solidFill>
              </a:rPr>
              <a:t>, мы пришли к </a:t>
            </a:r>
            <a:r>
              <a:rPr lang="ru-RU" dirty="0" smtClean="0">
                <a:solidFill>
                  <a:srgbClr val="C00000"/>
                </a:solidFill>
              </a:rPr>
              <a:t>                                 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                                         тебе </a:t>
            </a:r>
            <a:r>
              <a:rPr lang="ru-RU" dirty="0" smtClean="0">
                <a:solidFill>
                  <a:srgbClr val="C00000"/>
                </a:solidFill>
              </a:rPr>
              <a:t>в гости, </a:t>
            </a:r>
            <a:r>
              <a:rPr lang="ru-RU" dirty="0" smtClean="0">
                <a:solidFill>
                  <a:srgbClr val="C00000"/>
                </a:solidFill>
              </a:rPr>
              <a:t>                  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                                         хотим </a:t>
            </a:r>
            <a:r>
              <a:rPr lang="ru-RU" dirty="0" smtClean="0">
                <a:solidFill>
                  <a:srgbClr val="C00000"/>
                </a:solidFill>
              </a:rPr>
              <a:t>лес посмотреть,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                                        да </a:t>
            </a:r>
            <a:r>
              <a:rPr lang="ru-RU" dirty="0" smtClean="0">
                <a:solidFill>
                  <a:srgbClr val="C00000"/>
                </a:solidFill>
              </a:rPr>
              <a:t>поиграть с тобой. </a:t>
            </a:r>
            <a:r>
              <a:rPr lang="ru-RU" dirty="0" smtClean="0">
                <a:solidFill>
                  <a:srgbClr val="C00000"/>
                </a:solidFill>
              </a:rPr>
              <a:t>                      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                                      </a:t>
            </a:r>
            <a:r>
              <a:rPr lang="ru-RU" dirty="0" smtClean="0">
                <a:solidFill>
                  <a:srgbClr val="C00000"/>
                </a:solidFill>
              </a:rPr>
              <a:t>Я старик совсем седой, </a:t>
            </a:r>
            <a:r>
              <a:rPr lang="ru-RU" dirty="0" smtClean="0">
                <a:solidFill>
                  <a:srgbClr val="C00000"/>
                </a:solidFill>
              </a:rPr>
              <a:t>                                  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                                       Лесовик </a:t>
            </a:r>
            <a:r>
              <a:rPr lang="ru-RU" dirty="0" smtClean="0">
                <a:solidFill>
                  <a:srgbClr val="C00000"/>
                </a:solidFill>
              </a:rPr>
              <a:t>я добрый,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                                        Поиграйте </a:t>
            </a:r>
            <a:r>
              <a:rPr lang="ru-RU" dirty="0" smtClean="0">
                <a:solidFill>
                  <a:srgbClr val="C00000"/>
                </a:solidFill>
              </a:rPr>
              <a:t>вы со мной,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                                        Но </a:t>
            </a:r>
            <a:r>
              <a:rPr lang="ru-RU" dirty="0" smtClean="0">
                <a:solidFill>
                  <a:srgbClr val="C00000"/>
                </a:solidFill>
              </a:rPr>
              <a:t>совсем немного. </a:t>
            </a:r>
          </a:p>
          <a:p>
            <a:endParaRPr lang="ru-RU" dirty="0"/>
          </a:p>
        </p:txBody>
      </p:sp>
      <p:pic>
        <p:nvPicPr>
          <p:cNvPr id="4" name="Рисунок 3" descr="https://212d.ru/site_ds/files/58/document/8-%D0%BB%D0%B5%D1%81%D0%BE%D0%B2%D0%B8%D1%87%D0%BE%D0%BA.jpg-24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00108"/>
            <a:ext cx="3286148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212d.ru/site_ds/files/58/document/8-%D0%BB%D0%B5%D1%81%D0%BE%D0%B2%D0%B8%D1%87%D0%BE%D0%BA.jpg-24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600200"/>
            <a:ext cx="3000395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8537465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Весной у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Лесовичка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много работы в лесу: нужно за всеми присмотреть, всем помочь. 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Весной дни становятся длиннее. 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Ярче светит солнышко, идут весенние дожди, распускаются листья и цветы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появляется травка, поют птицы. 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Дети, посмотрите, надвигается тучка, значит 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 пойдет дождь. Зонтик мы не взяли, 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же делать? 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3357562"/>
            <a:ext cx="53578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C00000"/>
                </a:solidFill>
              </a:rPr>
              <a:t>Лесовичок</a:t>
            </a:r>
            <a:r>
              <a:rPr lang="ru-RU" sz="2400" dirty="0" smtClean="0">
                <a:solidFill>
                  <a:srgbClr val="C00000"/>
                </a:solidFill>
              </a:rPr>
              <a:t>. Вы </a:t>
            </a:r>
            <a:r>
              <a:rPr lang="ru-RU" sz="2400" dirty="0" smtClean="0">
                <a:solidFill>
                  <a:srgbClr val="C00000"/>
                </a:solidFill>
              </a:rPr>
              <a:t>можете спрятаться от дождика под деревом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. 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" name="Рисунок 6" descr="https://avatars.mds.yandex.net/get-pdb/939186/e2db48ba-5668-4b9b-90dd-13f0649c2d1a/s1200?webp=false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286116" y="3929066"/>
            <a:ext cx="2357454" cy="2424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71736" y="274638"/>
            <a:ext cx="6115064" cy="579756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Что это за дерево? (береза.) 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 Как вы догадались, что это береза? (Ответы детей.) 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 Берез в нашей стране много, это очень красивые деревья. Вот и дождик кончился, снова выглянуло солнышко! Как красиво стало вокруг! Давайте поводим хоровод вокруг березки. 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400" dirty="0" smtClean="0"/>
              <a:t> </a:t>
            </a:r>
            <a:br>
              <a:rPr lang="ru-RU" sz="2400" dirty="0" smtClean="0"/>
            </a:b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https://avatars.mds.yandex.net/get-pdb/939186/e2db48ba-5668-4b9b-90dd-13f0649c2d1a/s1200?webp=false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285720" y="285728"/>
            <a:ext cx="2143140" cy="6022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0950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Мы вокруг </a:t>
            </a:r>
            <a:r>
              <a:rPr lang="ru-RU" sz="2400" dirty="0" smtClean="0">
                <a:solidFill>
                  <a:srgbClr val="C00000"/>
                </a:solidFill>
              </a:rPr>
              <a:t>березки </a:t>
            </a:r>
            <a:r>
              <a:rPr lang="ru-RU" sz="2400" dirty="0" smtClean="0">
                <a:solidFill>
                  <a:srgbClr val="C00000"/>
                </a:solidFill>
              </a:rPr>
              <a:t>хороводом стали, </a:t>
            </a:r>
            <a:r>
              <a:rPr lang="ru-RU" sz="2400" dirty="0" smtClean="0">
                <a:solidFill>
                  <a:srgbClr val="C00000"/>
                </a:solidFill>
              </a:rPr>
              <a:t>яркие </a:t>
            </a:r>
            <a:r>
              <a:rPr lang="ru-RU" sz="2400" dirty="0" smtClean="0">
                <a:solidFill>
                  <a:srgbClr val="C00000"/>
                </a:solidFill>
              </a:rPr>
              <a:t>платочки </a:t>
            </a:r>
            <a:r>
              <a:rPr lang="ru-RU" sz="2400" dirty="0" smtClean="0">
                <a:solidFill>
                  <a:srgbClr val="C00000"/>
                </a:solidFill>
              </a:rPr>
              <a:t>высоко </a:t>
            </a:r>
            <a:r>
              <a:rPr lang="ru-RU" sz="2400" dirty="0" smtClean="0">
                <a:solidFill>
                  <a:srgbClr val="C00000"/>
                </a:solidFill>
              </a:rPr>
              <a:t>подняли. Ты, березка, посмотри, посмотри, Пляшут наши малыши, малыши. Мы вокруг березки весело гуляли, Весело гуляли, ножками шагали. Ты, березка, посмотри, посмотри, Пляшут наши малыши, малыши. Мы с тобой, березка, поиграем в прятки, Отгадай, березка, где твои ребятки. Ты, березка, посмотри, посмотри, Пляшут наши малыши, малыши. А теперь, береза, нам пора проститься, Нам пора проститься, низко поклониться. Ты, березка, посмотри, посмотри, Пляшут наши малыши, малыши.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https://ds05.infourok.ru/uploads/ex/0591/0005aae0-d89270c2/img2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4357694"/>
            <a:ext cx="735811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972056" cy="1439850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+mn-lt"/>
              </a:rPr>
            </a:b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+mn-lt"/>
              </a:rPr>
            </a:b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+mn-lt"/>
              </a:rPr>
            </a:b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+mn-lt"/>
              </a:rPr>
            </a:b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+mn-lt"/>
              </a:rPr>
            </a:b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+mn-lt"/>
              </a:rPr>
            </a:b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>«</a:t>
            </a: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>Ай да молодцы, ай да удалые ребятушки! Ах, порадовали старичка, </a:t>
            </a:r>
            <a:r>
              <a:rPr lang="ru-RU" sz="2400" dirty="0" err="1" smtClean="0">
                <a:solidFill>
                  <a:srgbClr val="C00000"/>
                </a:solidFill>
                <a:latin typeface="+mn-lt"/>
              </a:rPr>
              <a:t>посижу-ка</a:t>
            </a: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> я пока!» </a:t>
            </a: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+mn-lt"/>
              </a:rPr>
            </a:b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+mn-lt"/>
              </a:rPr>
            </a:br>
            <a:r>
              <a:rPr lang="ru-RU" sz="2400" dirty="0" err="1" smtClean="0">
                <a:solidFill>
                  <a:schemeClr val="bg2">
                    <a:lumMod val="10000"/>
                  </a:schemeClr>
                </a:solidFill>
                <a:latin typeface="+mn-lt"/>
              </a:rPr>
              <a:t>Лесовичок</a:t>
            </a: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>   </a:t>
            </a:r>
            <a:r>
              <a:rPr lang="ru-RU" sz="2700" dirty="0" smtClean="0">
                <a:solidFill>
                  <a:srgbClr val="C00000"/>
                </a:solidFill>
                <a:latin typeface="+mn-lt"/>
              </a:rPr>
              <a:t>накалывает </a:t>
            </a:r>
            <a:r>
              <a:rPr lang="ru-RU" sz="2700" dirty="0" smtClean="0">
                <a:solidFill>
                  <a:srgbClr val="C00000"/>
                </a:solidFill>
                <a:latin typeface="+mn-lt"/>
              </a:rPr>
              <a:t>палец еловой иголкой.</a:t>
            </a:r>
            <a:br>
              <a:rPr lang="ru-RU" sz="2700" dirty="0" smtClean="0">
                <a:solidFill>
                  <a:srgbClr val="C00000"/>
                </a:solidFill>
                <a:latin typeface="+mn-lt"/>
              </a:rPr>
            </a:br>
            <a:r>
              <a:rPr lang="ru-RU" sz="2700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ru-RU" sz="2700" dirty="0" err="1" smtClean="0">
                <a:solidFill>
                  <a:srgbClr val="C00000"/>
                </a:solidFill>
                <a:latin typeface="+mn-lt"/>
              </a:rPr>
              <a:t>Лесовичок</a:t>
            </a:r>
            <a:r>
              <a:rPr lang="ru-RU" sz="2700" dirty="0" smtClean="0">
                <a:solidFill>
                  <a:srgbClr val="C00000"/>
                </a:solidFill>
                <a:latin typeface="+mn-lt"/>
              </a:rPr>
              <a:t>. Что же это за иголка уколола мне руку</a:t>
            </a:r>
            <a:r>
              <a:rPr lang="ru-RU" sz="2700" dirty="0" smtClean="0">
                <a:solidFill>
                  <a:srgbClr val="C00000"/>
                </a:solidFill>
                <a:latin typeface="+mn-lt"/>
              </a:rPr>
              <a:t>?</a:t>
            </a:r>
            <a:br>
              <a:rPr lang="ru-RU" sz="2700" dirty="0" smtClean="0">
                <a:solidFill>
                  <a:srgbClr val="C00000"/>
                </a:solidFill>
                <a:latin typeface="+mn-lt"/>
              </a:rPr>
            </a:br>
            <a:r>
              <a:rPr lang="ru-RU" sz="2700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400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Содержимое 3" descr="https://212d.ru/site_ds/files/58/document/8-%D0%BB%D0%B5%D1%81%D0%BE%D0%B2%D0%B8%D1%87%D0%BE%D0%BA.jpg-24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429256" y="285728"/>
            <a:ext cx="3571900" cy="599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3143248"/>
            <a:ext cx="535781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Может Ежик здесь бежал и иголки потерял? Дети, как вы думаете, какой иголкой уколол себе руку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Лесовичок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? Конечно, это совсем не ежик, это хвоя елочки.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Лесовичок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, хвоя колючая, но если аккуратно взять ее, то руку не наколешь. У елочки вместо листочков на веточках хвоя, острая как иголки. Эти иголочки она даже зимой не сбрасывает. Поэтому про елочку говорят «Зимой и летом одним цветом».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95219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Дети, а вот и ежик! Он под деревом свернулся клубком, мы его и не заметили! (Под деревом игрушка – ежик.) Почему ежик свернулся в клубок? Как вы думаете, что будет, если ежика погладить рукой? Как вы считаете, ежику будет лучше жить в лесу или </a:t>
            </a:r>
            <a:r>
              <a:rPr lang="ru-RU" dirty="0" smtClean="0">
                <a:solidFill>
                  <a:srgbClr val="C00000"/>
                </a:solidFill>
              </a:rPr>
              <a:t>у кого то дома?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(Ответы детей.) Ежик – житель леса, поэтому его не нужно уносить домой, ему хорошо в лесу.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https://avatars.mds.yandex.net/get-pdb/1101614/f807b952-5745-43b8-a4ea-51c85935cbb9/s1200?webp=false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4000504"/>
            <a:ext cx="4575523" cy="2352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thumbs.dreamstime.com/z/%D0%BC%D0%B8%D0%BB%D1%8B%D0%B9-%D0%B8%D0%B7%D0%BE%D0%BB%D0%B8%D1%80%D0%BE%D0%B2%D0%B0%D0%BD%D0%BD%D1%8B%D0%B9-hedgehog-%D0%BD%D0%B5%D0%BC%D0%BD%D0%BE%D0%B3%D0%BE%D0%B9-%D0%B1%D0%B5%D0%BB%D0%BE%D0%BC%D1%83-1935474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4000504"/>
            <a:ext cx="307183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0950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</a:rPr>
              <a:t>Отправляемся дальше в путешествию по лесу.</a:t>
            </a:r>
          </a:p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</a:rPr>
              <a:t>Идти </a:t>
            </a:r>
            <a:r>
              <a:rPr lang="ru-RU" sz="2000" dirty="0" smtClean="0">
                <a:solidFill>
                  <a:srgbClr val="C00000"/>
                </a:solidFill>
              </a:rPr>
              <a:t>нужно тихо, чтобы не распугать жителей леса! </a:t>
            </a:r>
          </a:p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</a:rPr>
              <a:t>В </a:t>
            </a:r>
            <a:r>
              <a:rPr lang="ru-RU" sz="2000" dirty="0" smtClean="0">
                <a:solidFill>
                  <a:srgbClr val="C00000"/>
                </a:solidFill>
              </a:rPr>
              <a:t>траве притаился зайчонок. (В траве сидит </a:t>
            </a:r>
            <a:r>
              <a:rPr lang="ru-RU" sz="2000" dirty="0" smtClean="0">
                <a:solidFill>
                  <a:srgbClr val="C00000"/>
                </a:solidFill>
              </a:rPr>
              <a:t>заяц</a:t>
            </a:r>
            <a:r>
              <a:rPr lang="ru-RU" sz="2000" dirty="0" smtClean="0">
                <a:solidFill>
                  <a:srgbClr val="C00000"/>
                </a:solidFill>
              </a:rPr>
              <a:t>.) </a:t>
            </a:r>
            <a:endParaRPr lang="ru-RU" sz="20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</a:rPr>
              <a:t>Он </a:t>
            </a:r>
            <a:r>
              <a:rPr lang="ru-RU" sz="2000" dirty="0" smtClean="0">
                <a:solidFill>
                  <a:srgbClr val="C00000"/>
                </a:solidFill>
              </a:rPr>
              <a:t>совсем маленький и беспомощный, наверное, </a:t>
            </a:r>
            <a:endParaRPr lang="ru-RU" sz="20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</a:rPr>
              <a:t>его </a:t>
            </a:r>
            <a:r>
              <a:rPr lang="ru-RU" sz="2000" dirty="0" smtClean="0">
                <a:solidFill>
                  <a:srgbClr val="C00000"/>
                </a:solidFill>
              </a:rPr>
              <a:t>мама-зайчиха оставила, пока ищет для </a:t>
            </a:r>
            <a:r>
              <a:rPr lang="ru-RU" sz="2000" dirty="0" smtClean="0">
                <a:solidFill>
                  <a:srgbClr val="C00000"/>
                </a:solidFill>
              </a:rPr>
              <a:t>него</a:t>
            </a:r>
          </a:p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smtClean="0">
                <a:solidFill>
                  <a:srgbClr val="C00000"/>
                </a:solidFill>
              </a:rPr>
              <a:t>корм. </a:t>
            </a:r>
            <a:endParaRPr lang="ru-RU" sz="20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</a:rPr>
              <a:t>Как </a:t>
            </a:r>
            <a:r>
              <a:rPr lang="ru-RU" sz="2000" dirty="0" smtClean="0">
                <a:solidFill>
                  <a:srgbClr val="C00000"/>
                </a:solidFill>
              </a:rPr>
              <a:t>называют зайчика в сказках? </a:t>
            </a:r>
            <a:endParaRPr lang="ru-RU" sz="20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</a:rPr>
              <a:t>Почему </a:t>
            </a:r>
            <a:r>
              <a:rPr lang="ru-RU" sz="2000" dirty="0" smtClean="0">
                <a:solidFill>
                  <a:srgbClr val="C00000"/>
                </a:solidFill>
              </a:rPr>
              <a:t>он трусливый? Кого зайчик боится в лесу? (Ответы детей.) </a:t>
            </a:r>
          </a:p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</a:rPr>
              <a:t>Давайте не будем мешать зайчику и пойдем на другую полянку. </a:t>
            </a:r>
            <a:endParaRPr lang="ru-RU" sz="20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</a:rPr>
              <a:t>Идём с вами дальше по лесу. Идём, идем и вот </a:t>
            </a:r>
            <a:r>
              <a:rPr lang="ru-RU" sz="2000" dirty="0" smtClean="0">
                <a:solidFill>
                  <a:srgbClr val="C00000"/>
                </a:solidFill>
              </a:rPr>
              <a:t>лисичка </a:t>
            </a:r>
            <a:r>
              <a:rPr lang="ru-RU" sz="2000" dirty="0" smtClean="0">
                <a:solidFill>
                  <a:srgbClr val="C00000"/>
                </a:solidFill>
              </a:rPr>
              <a:t>пробежал </a:t>
            </a:r>
          </a:p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</a:rPr>
              <a:t>между </a:t>
            </a:r>
            <a:r>
              <a:rPr lang="ru-RU" sz="2000" dirty="0" smtClean="0">
                <a:solidFill>
                  <a:srgbClr val="C00000"/>
                </a:solidFill>
              </a:rPr>
              <a:t>кустиков, но испугалась, что в лесу слышны голоса людей </a:t>
            </a:r>
            <a:endParaRPr lang="ru-RU" sz="20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</a:rPr>
              <a:t>и убежала</a:t>
            </a:r>
            <a:r>
              <a:rPr lang="ru-RU" sz="2000" dirty="0" smtClean="0">
                <a:solidFill>
                  <a:srgbClr val="C00000"/>
                </a:solidFill>
              </a:rPr>
              <a:t>. Теперь маленький зайчик в безопасности. 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http://xn--80aaukc2b.xn--80achbdub6dfjh.xn--p1ai/upload/images/%D0%95%D1%81%D0%B8%D0%BD%D0%B0/%D0%BA%D0%B0%D1%80%D1%82%D0%B8%D0%BD%D0%BA%D0%B8/731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285728"/>
            <a:ext cx="2571768" cy="2178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5.infourok.ru/uploads/ex/0e55/0006154c-24f97c0c/img1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4643446"/>
            <a:ext cx="5143536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127</TotalTime>
  <Words>852</Words>
  <PresentationFormat>Экран (4:3)</PresentationFormat>
  <Paragraphs>71</Paragraphs>
  <Slides>14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Апекс</vt:lpstr>
      <vt:lpstr>«Прогулка по весеннему лесу»  </vt:lpstr>
      <vt:lpstr>Слайд 2</vt:lpstr>
      <vt:lpstr>Слайд 3</vt:lpstr>
      <vt:lpstr>Слайд 4</vt:lpstr>
      <vt:lpstr>Что это за дерево? (береза.)   Как вы догадались, что это береза? (Ответы детей.)   Берез в нашей стране много, это очень красивые деревья. Вот и дождик кончился, снова выглянуло солнышко! Как красиво стало вокруг! Давайте поводим хоровод вокруг березки.    </vt:lpstr>
      <vt:lpstr>Слайд 6</vt:lpstr>
      <vt:lpstr>      «Ай да молодцы, ай да удалые ребятушки! Ах, порадовали старичка, посижу-ка я пока!»   Лесовичок   накалывает палец еловой иголкой.  Лесовичок. Что же это за иголка уколола мне руку?   </vt:lpstr>
      <vt:lpstr>Слайд 8</vt:lpstr>
      <vt:lpstr>Слайд 9</vt:lpstr>
      <vt:lpstr>Слайд 10</vt:lpstr>
      <vt:lpstr>Слайд 11</vt:lpstr>
      <vt:lpstr>Слайд 12</vt:lpstr>
      <vt:lpstr>Лесовичок. Большое спасибо вам ребята за помощь  До свидания , ребята.   А мы с вами , ребята, погуляли мы в лесу, Повидали всю красу А теперь пора прощаться с лесовичком. До свидания, лесовичёк. Мы были рады встречи с тобой.  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«Прогулка по весеннему лесу»  </dc:title>
  <dc:creator>света</dc:creator>
  <cp:lastModifiedBy>света</cp:lastModifiedBy>
  <cp:revision>14</cp:revision>
  <dcterms:created xsi:type="dcterms:W3CDTF">2020-04-26T16:22:07Z</dcterms:created>
  <dcterms:modified xsi:type="dcterms:W3CDTF">2020-04-26T18:40:22Z</dcterms:modified>
</cp:coreProperties>
</file>