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4" r:id="rId3"/>
    <p:sldId id="273" r:id="rId4"/>
    <p:sldId id="272" r:id="rId5"/>
    <p:sldId id="271" r:id="rId6"/>
    <p:sldId id="270" r:id="rId7"/>
    <p:sldId id="269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285718" y="571480"/>
            <a:ext cx="8572561" cy="6000792"/>
          </a:xfrm>
          <a:ln>
            <a:solidFill>
              <a:schemeClr val="accent1">
                <a:lumMod val="50000"/>
              </a:schemeClr>
            </a:solidFill>
            <a:prstDash val="sysDash"/>
          </a:ln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4400" b="1" dirty="0" smtClean="0">
                <a:solidFill>
                  <a:srgbClr val="0070C0"/>
                </a:solidFill>
                <a:latin typeface="Bookman Old Style" pitchFamily="18" charset="0"/>
              </a:rPr>
              <a:t>Ознакомление с предметным и окружающим миром.</a:t>
            </a:r>
            <a:r>
              <a:rPr lang="ru-RU" sz="14400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144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14400" b="1" dirty="0" smtClean="0">
                <a:solidFill>
                  <a:srgbClr val="0070C0"/>
                </a:solidFill>
                <a:latin typeface="Bookman Old Style" pitchFamily="18" charset="0"/>
              </a:rPr>
              <a:t>Тема «Смешной рисунок».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11200" b="1" dirty="0" smtClean="0">
                <a:solidFill>
                  <a:srgbClr val="0070C0"/>
                </a:solidFill>
                <a:latin typeface="Bookman Old Style" pitchFamily="18" charset="0"/>
              </a:rPr>
              <a:t>2мл.гр.</a:t>
            </a:r>
          </a:p>
          <a:p>
            <a:pPr>
              <a:lnSpc>
                <a:spcPct val="170000"/>
              </a:lnSpc>
              <a:buNone/>
            </a:pPr>
            <a:endParaRPr lang="ru-RU" sz="112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11200" dirty="0" smtClean="0">
                <a:latin typeface="Bookman Old Style" pitchFamily="18" charset="0"/>
              </a:rPr>
              <a:t/>
            </a:r>
            <a:br>
              <a:rPr lang="ru-RU" sz="11200" dirty="0" smtClean="0">
                <a:latin typeface="Bookman Old Style" pitchFamily="18" charset="0"/>
              </a:rPr>
            </a:br>
            <a:endParaRPr lang="ru-RU" sz="112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000240"/>
            <a:ext cx="7851648" cy="3929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err="1" smtClean="0">
                <a:solidFill>
                  <a:srgbClr val="0070C0"/>
                </a:solidFill>
                <a:latin typeface="Bookman Old Style" pitchFamily="18" charset="0"/>
              </a:rPr>
              <a:t>Цель.Знакомить</a:t>
            </a:r>
            <a:r>
              <a:rPr lang="ru-RU" sz="3600" dirty="0" smtClean="0">
                <a:solidFill>
                  <a:srgbClr val="0070C0"/>
                </a:solidFill>
                <a:latin typeface="Bookman Old Style" pitchFamily="18" charset="0"/>
              </a:rPr>
              <a:t> детей со свойствами бумаги, со структурой ее поверхности.</a:t>
            </a:r>
            <a:br>
              <a:rPr lang="ru-RU" sz="36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56" y="785794"/>
            <a:ext cx="142844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785794"/>
            <a:ext cx="6215106" cy="5929354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Здравствуйте, ребятки!!!! Узнали меня? Да, я Бабка </a:t>
            </a:r>
            <a:r>
              <a:rPr lang="ru-RU" sz="2000" dirty="0" err="1" smtClean="0">
                <a:solidFill>
                  <a:srgbClr val="C00000"/>
                </a:solidFill>
                <a:latin typeface="Bookman Old Style" pitchFamily="18" charset="0"/>
              </a:rPr>
              <a:t>Ёжка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, я пришла к вам в гости поделится секретами о бумаге. Посмотрите внимательно и скажите, что это у меня                         Правильно, лист бумаги.                      А теперь потрогайте лист бумаги, погладьте его рукой, помните край листа.</a:t>
            </a:r>
          </a:p>
          <a:p>
            <a:endParaRPr lang="ru-RU" dirty="0"/>
          </a:p>
        </p:txBody>
      </p:sp>
      <p:pic>
        <p:nvPicPr>
          <p:cNvPr id="4" name="Рисунок 3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2792543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c01.alicdn.com/kf/UTB8RXarvrnJXKJkSahGq6xhzFXaD/copy-paper-80gsm-Copier-Paper-A4-80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36347" y="1607331"/>
            <a:ext cx="57150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orldclassmag.com/files/nodus_items/0004/2113/_cache/fit988x988-image-2113-15446565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3000373"/>
            <a:ext cx="1500198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.depositphotos.com/2848797/3707/v/950/depositphotos_37078203-stock-illustration-single-paper-page-with-foldin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 flipV="1">
            <a:off x="6525298" y="2904461"/>
            <a:ext cx="571504" cy="76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488" y="3286124"/>
            <a:ext cx="4857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А теперь скажите мне, 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пожалуйста: «Какая </a:t>
            </a:r>
            <a:r>
              <a:rPr lang="ru-RU" dirty="0" err="1" smtClean="0">
                <a:solidFill>
                  <a:srgbClr val="C00000"/>
                </a:solidFill>
                <a:latin typeface="Bookman Old Style" pitchFamily="18" charset="0"/>
              </a:rPr>
              <a:t>умага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? 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(Белая, гладкая.) 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Что с ней происходит, когда вы пытаетесь помять её? 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(Мнется.) 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Что мы будем делать с бумагой? 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(Рисовать на ней.)</a:t>
            </a:r>
            <a:endParaRPr lang="ru-RU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https://ihometech.ru/wp-content/uploads/2019/12/bpzkmsja9sy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286388"/>
            <a:ext cx="1507242" cy="140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g2.freepng.ru/20180515/frw/kisspng-psychology-child-art-drawing-5afac9465bcc60.06445375152638496637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5357826"/>
            <a:ext cx="1371871" cy="121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883998" y="954389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142852"/>
            <a:ext cx="5673484" cy="2500330"/>
          </a:xfrm>
        </p:spPr>
        <p:txBody>
          <a:bodyPr>
            <a:normAutofit/>
          </a:bodyPr>
          <a:lstStyle/>
          <a:p>
            <a:endParaRPr lang="ru-RU" sz="3300" dirty="0" smtClean="0">
              <a:latin typeface="Bookman Old Style" pitchFamily="18" charset="0"/>
            </a:endParaRPr>
          </a:p>
          <a:p>
            <a:endParaRPr lang="ru-RU" sz="3300" dirty="0" smtClean="0">
              <a:latin typeface="Bookman Old Style" pitchFamily="18" charset="0"/>
            </a:endParaRPr>
          </a:p>
          <a:p>
            <a:endParaRPr lang="ru-RU" sz="3300" dirty="0" smtClean="0">
              <a:latin typeface="Bookman Old Style" pitchFamily="18" charset="0"/>
            </a:endParaRPr>
          </a:p>
          <a:p>
            <a:endParaRPr lang="ru-RU" sz="3300" dirty="0" smtClean="0">
              <a:latin typeface="Bookman Old Style" pitchFamily="18" charset="0"/>
            </a:endParaRPr>
          </a:p>
        </p:txBody>
      </p:sp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2792543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14612" y="142852"/>
            <a:ext cx="628654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Послушайте стихотворение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Полдня рисовал я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Красавца коня,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все за рисунок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Хвалили меня!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Скажите мне, пожалуйста: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«На чем рисовал мальчик?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(На бумаге.)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Знаете ли вы, как кони «разговаривают»?»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Правильно, они говорят «</a:t>
            </a:r>
            <a:r>
              <a:rPr lang="ru-RU" sz="1600" dirty="0" err="1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Игого</a:t>
            </a:r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Ребятки, а давайте изобразим «разговор» коней.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Дети имитируют конское ржание.(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Игого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Игого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Игого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и т.д.)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А теперь слушайте дальше стихотворение :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Сначала мне мама</a:t>
            </a:r>
            <a:b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Сказала словечко:</a:t>
            </a:r>
            <a:b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– Чудесная, </a:t>
            </a:r>
            <a:r>
              <a:rPr lang="ru-RU" sz="1600" i="1" dirty="0" err="1" smtClean="0">
                <a:solidFill>
                  <a:srgbClr val="C00000"/>
                </a:solidFill>
                <a:latin typeface="Bookman Old Style" pitchFamily="18" charset="0"/>
              </a:rPr>
              <a:t>Мишенька</a:t>
            </a:r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,</a:t>
            </a:r>
            <a:b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Вышла овечка!</a:t>
            </a:r>
            <a:endParaRPr lang="ru-RU" sz="16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дети, скажите как блеет овечка? (дети говорят </a:t>
            </a:r>
            <a:r>
              <a:rPr lang="ru-RU" sz="1600" dirty="0" err="1" smtClean="0">
                <a:solidFill>
                  <a:srgbClr val="0070C0"/>
                </a:solidFill>
                <a:latin typeface="Bookman Old Style" pitchFamily="18" charset="0"/>
              </a:rPr>
              <a:t>Бе</a:t>
            </a:r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 – </a:t>
            </a:r>
            <a:r>
              <a:rPr lang="ru-RU" sz="1600" dirty="0" err="1" smtClean="0">
                <a:solidFill>
                  <a:srgbClr val="0070C0"/>
                </a:solidFill>
                <a:latin typeface="Bookman Old Style" pitchFamily="18" charset="0"/>
              </a:rPr>
              <a:t>Бе</a:t>
            </a:r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 – </a:t>
            </a:r>
            <a:r>
              <a:rPr lang="ru-RU" sz="1600" dirty="0" err="1" smtClean="0">
                <a:solidFill>
                  <a:srgbClr val="0070C0"/>
                </a:solidFill>
                <a:latin typeface="Bookman Old Style" pitchFamily="18" charset="0"/>
              </a:rPr>
              <a:t>Бе</a:t>
            </a:r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)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Но с тем же рисунком</a:t>
            </a:r>
            <a:b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Я к папе пошел,</a:t>
            </a:r>
            <a:b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И папа сказал мне:</a:t>
            </a:r>
            <a:b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– Отличный козел!</a:t>
            </a:r>
            <a:endParaRPr lang="ru-RU" sz="16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Детки , знаете ли вы, как блеет козел, скажите (дети изображают его </a:t>
            </a:r>
            <a:r>
              <a:rPr lang="ru-RU" sz="1600" dirty="0" err="1" smtClean="0">
                <a:solidFill>
                  <a:srgbClr val="0070C0"/>
                </a:solidFill>
                <a:latin typeface="Bookman Old Style" pitchFamily="18" charset="0"/>
              </a:rPr>
              <a:t>блеяние.Ме</a:t>
            </a:r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 – </a:t>
            </a:r>
            <a:r>
              <a:rPr lang="ru-RU" sz="1600" dirty="0" err="1" smtClean="0">
                <a:solidFill>
                  <a:srgbClr val="0070C0"/>
                </a:solidFill>
                <a:latin typeface="Bookman Old Style" pitchFamily="18" charset="0"/>
              </a:rPr>
              <a:t>ме</a:t>
            </a:r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 - </a:t>
            </a:r>
            <a:r>
              <a:rPr lang="ru-RU" sz="1600" dirty="0" err="1" smtClean="0">
                <a:solidFill>
                  <a:srgbClr val="0070C0"/>
                </a:solidFill>
                <a:latin typeface="Bookman Old Style" pitchFamily="18" charset="0"/>
              </a:rPr>
              <a:t>ме</a:t>
            </a:r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ds04.infourok.ru/uploads/ex/0281/000e94f8-d6fb8502/hello_html_2d2f2968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714488"/>
            <a:ext cx="1214446" cy="104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get-zen_doc/1588093/pub_5d4af64a5ba2b500ac609f6a_5d4b02f4e854a900aea3b0cb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3286124"/>
            <a:ext cx="1428760" cy="126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originals/80/14/64/80146409d2cbec8ef02274597ed69b5d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15205" y="5000636"/>
            <a:ext cx="1785950" cy="103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2286016" cy="50006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785794"/>
            <a:ext cx="5929354" cy="5786478"/>
          </a:xfrm>
        </p:spPr>
        <p:txBody>
          <a:bodyPr/>
          <a:lstStyle/>
          <a:p>
            <a:pPr algn="l"/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Потом похвалила</a:t>
            </a:r>
            <a:b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Малышка сестренка:</a:t>
            </a:r>
            <a:b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– Ты очень хорошего</a:t>
            </a:r>
            <a:b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Сделал котенка!</a:t>
            </a:r>
            <a:endParaRPr lang="ru-RU" sz="16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l"/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Детки скажите, как мяукает котенок?  </a:t>
            </a:r>
          </a:p>
          <a:p>
            <a:pPr algn="l"/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Дети: мяу – </a:t>
            </a:r>
            <a:r>
              <a:rPr lang="ru-RU" sz="1600" dirty="0" err="1" smtClean="0">
                <a:solidFill>
                  <a:srgbClr val="0070C0"/>
                </a:solidFill>
                <a:latin typeface="Bookman Old Style" pitchFamily="18" charset="0"/>
              </a:rPr>
              <a:t>мяу</a:t>
            </a:r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 - </a:t>
            </a:r>
            <a:r>
              <a:rPr lang="ru-RU" sz="1600" dirty="0" err="1" smtClean="0">
                <a:solidFill>
                  <a:srgbClr val="0070C0"/>
                </a:solidFill>
                <a:latin typeface="Bookman Old Style" pitchFamily="18" charset="0"/>
              </a:rPr>
              <a:t>мяу</a:t>
            </a:r>
            <a:endParaRPr lang="ru-RU" sz="1600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l"/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И братец мой старший</a:t>
            </a:r>
            <a:b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Меня похвалил,</a:t>
            </a:r>
            <a:b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Зевнул и сказал:</a:t>
            </a:r>
            <a:b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– Неплохой крокодил!                                                            </a:t>
            </a:r>
          </a:p>
          <a:p>
            <a:endParaRPr lang="ru-RU" dirty="0"/>
          </a:p>
        </p:txBody>
      </p:sp>
      <p:pic>
        <p:nvPicPr>
          <p:cNvPr id="5" name="Рисунок 4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2786082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488" y="3429000"/>
            <a:ext cx="62865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 сейчас каждый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из вас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нарисует на бумаге любое животное какое захотите.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 я угадаю угадываю, какое животное вы изобразили.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  <a:cs typeface="Arial" pitchFamily="34" charset="0"/>
              </a:rPr>
              <a:t>Вы изобразили котёнка, козлёнка. Лошадку, козлика.</a:t>
            </a:r>
          </a:p>
        </p:txBody>
      </p:sp>
      <p:pic>
        <p:nvPicPr>
          <p:cNvPr id="6" name="Рисунок 5" descr="https://thumbs.dreamstime.com/b/%D0%BC%D0%B8%D0%BB%D1%8B%D0%B9-%D0%BC%D0%B0%D0%BB%D0%B5%D0%BD%D1%8C%D0%BA%D0%B8%D0%B9-%D0%BA%D0%BE%D1%82%D0%B5%D0%BD%D0%BE%D0%BA-%D1%81-%D1%81%D0%BC%D1%8B%D1%87%D0%BA%D0%BE%D0%BC-1229367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357298"/>
            <a:ext cx="1415332" cy="141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967030" cy="51292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500042"/>
            <a:ext cx="5286412" cy="6215106"/>
          </a:xfrm>
        </p:spPr>
        <p:txBody>
          <a:bodyPr/>
          <a:lstStyle/>
          <a:p>
            <a:pPr lvl="0"/>
            <a:endParaRPr lang="ru-RU" sz="28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lvl="0"/>
            <a:endParaRPr lang="ru-RU" sz="28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lvl="0"/>
            <a:endParaRPr lang="ru-RU" sz="28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lvl="0"/>
            <a:endParaRPr lang="ru-RU" sz="28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lvl="0"/>
            <a:endParaRPr lang="ru-RU" sz="28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lvl="0"/>
            <a:endParaRPr lang="ru-RU" sz="28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lvl="0"/>
            <a:endParaRPr lang="ru-RU" sz="28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lvl="0"/>
            <a:endParaRPr lang="ru-RU" sz="28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lvl="0"/>
            <a:endParaRPr lang="ru-RU" sz="28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lvl="0"/>
            <a:endParaRPr lang="ru-RU" sz="2800" b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Молодцы здорово у вас получилось!!!!!!</a:t>
            </a:r>
          </a:p>
          <a:p>
            <a:endParaRPr lang="ru-RU" dirty="0"/>
          </a:p>
        </p:txBody>
      </p:sp>
      <p:pic>
        <p:nvPicPr>
          <p:cNvPr id="4" name="Рисунок 3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335755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s7.pikabu.ru/post_img/big/2014/07/28/7/1406541493_2752155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00042"/>
            <a:ext cx="235745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torange.biz/photo/42/HD/horse-childrens-drawing-427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357562"/>
            <a:ext cx="2286016" cy="20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anlik.ru/wp-content/uploads/2014/01/Usatyjj-polosatyjj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429000"/>
            <a:ext cx="2129226" cy="195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t03.kakprosto.ru/images/article/2011/8/5/1_525502e1e8388525502e1e83e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642918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285992"/>
            <a:ext cx="1857388" cy="2286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785794"/>
            <a:ext cx="5030542" cy="550072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Детки, а скажите мне </a:t>
            </a:r>
            <a:r>
              <a:rPr lang="ru-RU" dirty="0" err="1" smtClean="0">
                <a:solidFill>
                  <a:srgbClr val="C00000"/>
                </a:solidFill>
                <a:latin typeface="Bookman Old Style" pitchFamily="18" charset="0"/>
              </a:rPr>
              <a:t>пожлуйста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, на бумаге можно рисовать?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Молодцы, конечно же можно.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Мы с вами сделали </a:t>
            </a: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вывод:</a:t>
            </a:r>
          </a:p>
          <a:p>
            <a:pPr algn="l"/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на бумаге можно рисовать.</a:t>
            </a:r>
          </a:p>
          <a:p>
            <a:endParaRPr lang="ru-RU" dirty="0"/>
          </a:p>
        </p:txBody>
      </p:sp>
      <p:pic>
        <p:nvPicPr>
          <p:cNvPr id="4" name="Рисунок 3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335755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181212" cy="4914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71480"/>
            <a:ext cx="5030542" cy="578647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На этом мы с вами. Ребятки и попрощаемся.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ВЫ были большие молодцы.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До свидания.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Д следующих встреч!!!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335755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pinimg.com/736x/a3/16/a3/a316a3d9202e01c2bc88cbae58b3ddba--emoji-faces-smile-fac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000372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</TotalTime>
  <Words>161</Words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  Цель.Знакомить детей со свойствами бумаги, со структурой ее поверхности.  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вадим</cp:lastModifiedBy>
  <cp:revision>18</cp:revision>
  <dcterms:created xsi:type="dcterms:W3CDTF">2020-05-19T01:56:36Z</dcterms:created>
  <dcterms:modified xsi:type="dcterms:W3CDTF">2020-05-19T05:25:04Z</dcterms:modified>
</cp:coreProperties>
</file>