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74" r:id="rId3"/>
    <p:sldId id="273" r:id="rId4"/>
    <p:sldId id="272" r:id="rId5"/>
    <p:sldId id="271" r:id="rId6"/>
    <p:sldId id="270" r:id="rId7"/>
    <p:sldId id="269" r:id="rId8"/>
    <p:sldId id="268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H="1">
            <a:off x="285718" y="571480"/>
            <a:ext cx="8572561" cy="6000792"/>
          </a:xfrm>
          <a:ln>
            <a:solidFill>
              <a:schemeClr val="accent1">
                <a:lumMod val="50000"/>
              </a:schemeClr>
            </a:solidFill>
            <a:prstDash val="sysDash"/>
          </a:ln>
        </p:spPr>
        <p:txBody>
          <a:bodyPr>
            <a:normAutofit fontScale="25000" lnSpcReduction="20000"/>
          </a:bodyPr>
          <a:lstStyle/>
          <a:p>
            <a:pPr algn="ctr">
              <a:lnSpc>
                <a:spcPct val="170000"/>
              </a:lnSpc>
              <a:buNone/>
            </a:pP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14400" b="1" dirty="0" smtClean="0">
                <a:solidFill>
                  <a:srgbClr val="0070C0"/>
                </a:solidFill>
                <a:latin typeface="Bookman Old Style" pitchFamily="18" charset="0"/>
              </a:rPr>
              <a:t>Ознакомление с предметным и окружающим миром.</a:t>
            </a:r>
            <a:r>
              <a:rPr lang="ru-RU" sz="14400" dirty="0" smtClean="0">
                <a:solidFill>
                  <a:srgbClr val="0070C0"/>
                </a:solidFill>
                <a:latin typeface="Bookman Old Style" pitchFamily="18" charset="0"/>
              </a:rPr>
              <a:t/>
            </a:r>
            <a:br>
              <a:rPr lang="ru-RU" sz="14400" dirty="0" smtClean="0">
                <a:solidFill>
                  <a:srgbClr val="0070C0"/>
                </a:solidFill>
                <a:latin typeface="Bookman Old Style" pitchFamily="18" charset="0"/>
              </a:rPr>
            </a:br>
            <a:r>
              <a:rPr lang="ru-RU" sz="14400" b="1" dirty="0" smtClean="0">
                <a:solidFill>
                  <a:srgbClr val="0070C0"/>
                </a:solidFill>
                <a:latin typeface="Bookman Old Style" pitchFamily="18" charset="0"/>
              </a:rPr>
              <a:t>Тема «Смешной рисунок».</a:t>
            </a:r>
          </a:p>
          <a:p>
            <a:pPr algn="ctr">
              <a:lnSpc>
                <a:spcPct val="170000"/>
              </a:lnSpc>
              <a:buNone/>
            </a:pPr>
            <a:r>
              <a:rPr lang="ru-RU" sz="11200" b="1" dirty="0" smtClean="0">
                <a:solidFill>
                  <a:srgbClr val="0070C0"/>
                </a:solidFill>
                <a:latin typeface="Bookman Old Style" pitchFamily="18" charset="0"/>
              </a:rPr>
              <a:t>2мл.гр.</a:t>
            </a:r>
          </a:p>
          <a:p>
            <a:pPr>
              <a:lnSpc>
                <a:spcPct val="170000"/>
              </a:lnSpc>
              <a:buNone/>
            </a:pPr>
            <a:endParaRPr lang="ru-RU" sz="11200" b="1" dirty="0" smtClean="0">
              <a:solidFill>
                <a:srgbClr val="0070C0"/>
              </a:solidFill>
              <a:latin typeface="Bookman Old Style" pitchFamily="18" charset="0"/>
            </a:endParaRPr>
          </a:p>
          <a:p>
            <a:pPr>
              <a:lnSpc>
                <a:spcPct val="170000"/>
              </a:lnSpc>
              <a:buNone/>
            </a:pPr>
            <a:r>
              <a:rPr lang="ru-RU" sz="11200" dirty="0" smtClean="0">
                <a:latin typeface="Bookman Old Style" pitchFamily="18" charset="0"/>
              </a:rPr>
              <a:t/>
            </a:r>
            <a:br>
              <a:rPr lang="ru-RU" sz="11200" dirty="0" smtClean="0">
                <a:latin typeface="Bookman Old Style" pitchFamily="18" charset="0"/>
              </a:rPr>
            </a:br>
            <a:endParaRPr lang="ru-RU" sz="11200" dirty="0"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2000240"/>
            <a:ext cx="7851648" cy="39290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latin typeface="Bookman Old Style" pitchFamily="18" charset="0"/>
              </a:rPr>
              <a:t/>
            </a:r>
            <a:br>
              <a:rPr lang="ru-RU" sz="3600" dirty="0" smtClean="0">
                <a:latin typeface="Bookman Old Style" pitchFamily="18" charset="0"/>
              </a:rPr>
            </a:br>
            <a:r>
              <a:rPr lang="ru-RU" sz="3600" dirty="0" smtClean="0">
                <a:latin typeface="Bookman Old Style" pitchFamily="18" charset="0"/>
              </a:rPr>
              <a:t/>
            </a:r>
            <a:br>
              <a:rPr lang="ru-RU" sz="3600" dirty="0" smtClean="0">
                <a:latin typeface="Bookman Old Style" pitchFamily="18" charset="0"/>
              </a:rPr>
            </a:br>
            <a:r>
              <a:rPr lang="ru-RU" sz="3600" dirty="0" err="1" smtClean="0">
                <a:solidFill>
                  <a:srgbClr val="0070C0"/>
                </a:solidFill>
                <a:latin typeface="Bookman Old Style" pitchFamily="18" charset="0"/>
              </a:rPr>
              <a:t>Цель.Знакомить</a:t>
            </a:r>
            <a:r>
              <a:rPr lang="ru-RU" sz="3600" dirty="0" smtClean="0">
                <a:solidFill>
                  <a:srgbClr val="0070C0"/>
                </a:solidFill>
                <a:latin typeface="Bookman Old Style" pitchFamily="18" charset="0"/>
              </a:rPr>
              <a:t> детей со свойствами бумаги, со структурой ее поверхности.</a:t>
            </a:r>
            <a:br>
              <a:rPr lang="ru-RU" sz="3600" dirty="0" smtClean="0">
                <a:solidFill>
                  <a:srgbClr val="0070C0"/>
                </a:solidFill>
                <a:latin typeface="Bookman Old Style" pitchFamily="18" charset="0"/>
              </a:rPr>
            </a:br>
            <a:r>
              <a:rPr lang="ru-RU" sz="3600" dirty="0" smtClean="0">
                <a:solidFill>
                  <a:srgbClr val="0070C0"/>
                </a:solidFill>
                <a:latin typeface="Bookman Old Style" pitchFamily="18" charset="0"/>
              </a:rPr>
              <a:t/>
            </a:r>
            <a:br>
              <a:rPr lang="ru-RU" sz="3600" dirty="0" smtClean="0">
                <a:solidFill>
                  <a:srgbClr val="0070C0"/>
                </a:solidFill>
                <a:latin typeface="Bookman Old Style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01156" y="785794"/>
            <a:ext cx="142844" cy="21431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14612" y="785794"/>
            <a:ext cx="6215106" cy="5929354"/>
          </a:xfrm>
        </p:spPr>
        <p:txBody>
          <a:bodyPr/>
          <a:lstStyle/>
          <a:p>
            <a:pPr algn="l"/>
            <a:r>
              <a:rPr lang="ru-RU" sz="2000" dirty="0" smtClean="0">
                <a:solidFill>
                  <a:srgbClr val="C00000"/>
                </a:solidFill>
                <a:latin typeface="Bookman Old Style" pitchFamily="18" charset="0"/>
              </a:rPr>
              <a:t>Здравствуйте, ребятки!!!! Узнали меня? Да, я Бабка </a:t>
            </a:r>
            <a:r>
              <a:rPr lang="ru-RU" sz="2000" dirty="0" err="1" smtClean="0">
                <a:solidFill>
                  <a:srgbClr val="C00000"/>
                </a:solidFill>
                <a:latin typeface="Bookman Old Style" pitchFamily="18" charset="0"/>
              </a:rPr>
              <a:t>Ёжка</a:t>
            </a:r>
            <a:r>
              <a:rPr lang="ru-RU" sz="2000" dirty="0" smtClean="0">
                <a:solidFill>
                  <a:srgbClr val="C00000"/>
                </a:solidFill>
                <a:latin typeface="Bookman Old Style" pitchFamily="18" charset="0"/>
              </a:rPr>
              <a:t>, я пришла к вам в гости поделится секретами о бумаге. Посмотрите внимательно и скажите, что это у меня                         Правильно, лист бумаги.                      А теперь потрогайте лист бумаги, погладьте его рукой, помните край листа.</a:t>
            </a:r>
          </a:p>
          <a:p>
            <a:endParaRPr lang="ru-RU" dirty="0"/>
          </a:p>
        </p:txBody>
      </p:sp>
      <p:pic>
        <p:nvPicPr>
          <p:cNvPr id="4" name="Рисунок 3" descr=" 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85794"/>
            <a:ext cx="2792543" cy="607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sc01.alicdn.com/kf/UTB8RXarvrnJXKJkSahGq6xhzFXaD/copy-paper-80gsm-Copier-Paper-A4-80g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036347" y="1607331"/>
            <a:ext cx="571504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worldclassmag.com/files/nodus_items/0004/2113/_cache/fit988x988-image-2113-154465659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58082" y="3000373"/>
            <a:ext cx="1500198" cy="571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st.depositphotos.com/2848797/3707/v/950/depositphotos_37078203-stock-illustration-single-paper-page-with-folding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 flipV="1">
            <a:off x="6525298" y="2904461"/>
            <a:ext cx="571504" cy="76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857488" y="3286124"/>
            <a:ext cx="485778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Bookman Old Style" pitchFamily="18" charset="0"/>
              </a:rPr>
              <a:t>А теперь скажите мне, </a:t>
            </a:r>
          </a:p>
          <a:p>
            <a:r>
              <a:rPr lang="ru-RU" dirty="0" smtClean="0">
                <a:solidFill>
                  <a:srgbClr val="C00000"/>
                </a:solidFill>
                <a:latin typeface="Bookman Old Style" pitchFamily="18" charset="0"/>
              </a:rPr>
              <a:t>пожалуйста: «Какая </a:t>
            </a:r>
            <a:r>
              <a:rPr lang="ru-RU" dirty="0" err="1" smtClean="0">
                <a:solidFill>
                  <a:srgbClr val="C00000"/>
                </a:solidFill>
                <a:latin typeface="Bookman Old Style" pitchFamily="18" charset="0"/>
              </a:rPr>
              <a:t>умага</a:t>
            </a:r>
            <a:r>
              <a:rPr lang="ru-RU" dirty="0" smtClean="0">
                <a:solidFill>
                  <a:srgbClr val="C00000"/>
                </a:solidFill>
                <a:latin typeface="Bookman Old Style" pitchFamily="18" charset="0"/>
              </a:rPr>
              <a:t>? </a:t>
            </a:r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(Белая, гладкая.) </a:t>
            </a:r>
          </a:p>
          <a:p>
            <a:r>
              <a:rPr lang="ru-RU" dirty="0" smtClean="0">
                <a:solidFill>
                  <a:srgbClr val="C00000"/>
                </a:solidFill>
                <a:latin typeface="Bookman Old Style" pitchFamily="18" charset="0"/>
              </a:rPr>
              <a:t>Что с ней происходит, когда вы пытаетесь помять её? </a:t>
            </a:r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(Мнется.) </a:t>
            </a:r>
          </a:p>
          <a:p>
            <a:r>
              <a:rPr lang="ru-RU" dirty="0" smtClean="0">
                <a:solidFill>
                  <a:srgbClr val="C00000"/>
                </a:solidFill>
                <a:latin typeface="Bookman Old Style" pitchFamily="18" charset="0"/>
              </a:rPr>
              <a:t>Что мы будем делать с бумагой? </a:t>
            </a:r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(Рисовать на ней.)</a:t>
            </a:r>
            <a:endParaRPr lang="ru-RU" dirty="0" smtClean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10" name="Рисунок 9" descr="https://ihometech.ru/wp-content/uploads/2019/12/bpzkmsja9sy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86116" y="5286388"/>
            <a:ext cx="1507242" cy="1406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img2.freepng.ru/20180515/frw/kisspng-psychology-child-art-drawing-5afac9465bcc60.064453751526384966376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43504" y="5357826"/>
            <a:ext cx="1371871" cy="1219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flipH="1">
            <a:off x="8883998" y="954389"/>
            <a:ext cx="45719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43174" y="142852"/>
            <a:ext cx="5673484" cy="2500330"/>
          </a:xfrm>
        </p:spPr>
        <p:txBody>
          <a:bodyPr>
            <a:normAutofit/>
          </a:bodyPr>
          <a:lstStyle/>
          <a:p>
            <a:endParaRPr lang="ru-RU" sz="3300" dirty="0" smtClean="0">
              <a:latin typeface="Bookman Old Style" pitchFamily="18" charset="0"/>
            </a:endParaRPr>
          </a:p>
          <a:p>
            <a:endParaRPr lang="ru-RU" sz="3300" dirty="0" smtClean="0">
              <a:latin typeface="Bookman Old Style" pitchFamily="18" charset="0"/>
            </a:endParaRPr>
          </a:p>
          <a:p>
            <a:endParaRPr lang="ru-RU" sz="3300" dirty="0" smtClean="0">
              <a:latin typeface="Bookman Old Style" pitchFamily="18" charset="0"/>
            </a:endParaRPr>
          </a:p>
          <a:p>
            <a:endParaRPr lang="ru-RU" sz="3300" dirty="0" smtClean="0">
              <a:latin typeface="Bookman Old Style" pitchFamily="18" charset="0"/>
            </a:endParaRPr>
          </a:p>
        </p:txBody>
      </p:sp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14554"/>
            <a:ext cx="2792543" cy="4643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714612" y="142852"/>
            <a:ext cx="6286544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424242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Послушайте стихотворение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Полдня рисовал я</a:t>
            </a:r>
            <a:b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</a:b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Красавца коня,</a:t>
            </a:r>
            <a:b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</a:b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И все за рисунок</a:t>
            </a:r>
            <a:b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</a:b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Хвалили меня!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Bookman Old Style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Скажите мне, пожалуйста: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«На чем рисовал мальчик? 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(На бумаге.)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Знаете ли вы, как кони «разговаривают»?»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solidFill>
                  <a:srgbClr val="0070C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Правильно, они говорят «</a:t>
            </a:r>
            <a:r>
              <a:rPr lang="ru-RU" sz="1600" dirty="0" err="1" smtClean="0">
                <a:solidFill>
                  <a:srgbClr val="0070C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Игого</a:t>
            </a:r>
            <a:r>
              <a:rPr lang="ru-RU" sz="1600" dirty="0" smtClean="0">
                <a:solidFill>
                  <a:srgbClr val="0070C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Ребятки, а давайте изобразим «разговор» коней.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Дети имитируют конское ржание.(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Игого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–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Игого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–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Игого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и т.д.)</a:t>
            </a:r>
          </a:p>
          <a:p>
            <a:r>
              <a:rPr lang="ru-RU" sz="1600" dirty="0" smtClean="0">
                <a:solidFill>
                  <a:srgbClr val="C00000"/>
                </a:solidFill>
                <a:latin typeface="Bookman Old Style" pitchFamily="18" charset="0"/>
              </a:rPr>
              <a:t>А теперь слушайте дальше стихотворение :</a:t>
            </a:r>
          </a:p>
          <a:p>
            <a:r>
              <a:rPr lang="ru-RU" sz="1600" i="1" dirty="0" smtClean="0">
                <a:solidFill>
                  <a:srgbClr val="C00000"/>
                </a:solidFill>
                <a:latin typeface="Bookman Old Style" pitchFamily="18" charset="0"/>
              </a:rPr>
              <a:t>Сначала мне мама</a:t>
            </a:r>
            <a:br>
              <a:rPr lang="ru-RU" sz="1600" i="1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1600" i="1" dirty="0" smtClean="0">
                <a:solidFill>
                  <a:srgbClr val="C00000"/>
                </a:solidFill>
                <a:latin typeface="Bookman Old Style" pitchFamily="18" charset="0"/>
              </a:rPr>
              <a:t>Сказала словечко:</a:t>
            </a:r>
            <a:br>
              <a:rPr lang="ru-RU" sz="1600" i="1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1600" i="1" dirty="0" smtClean="0">
                <a:solidFill>
                  <a:srgbClr val="C00000"/>
                </a:solidFill>
                <a:latin typeface="Bookman Old Style" pitchFamily="18" charset="0"/>
              </a:rPr>
              <a:t>– Чудесная, </a:t>
            </a:r>
            <a:r>
              <a:rPr lang="ru-RU" sz="1600" i="1" dirty="0" err="1" smtClean="0">
                <a:solidFill>
                  <a:srgbClr val="C00000"/>
                </a:solidFill>
                <a:latin typeface="Bookman Old Style" pitchFamily="18" charset="0"/>
              </a:rPr>
              <a:t>Мишенька</a:t>
            </a:r>
            <a:r>
              <a:rPr lang="ru-RU" sz="1600" i="1" dirty="0" smtClean="0">
                <a:solidFill>
                  <a:srgbClr val="C00000"/>
                </a:solidFill>
                <a:latin typeface="Bookman Old Style" pitchFamily="18" charset="0"/>
              </a:rPr>
              <a:t>,</a:t>
            </a:r>
            <a:br>
              <a:rPr lang="ru-RU" sz="1600" i="1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1600" i="1" dirty="0" smtClean="0">
                <a:solidFill>
                  <a:srgbClr val="C00000"/>
                </a:solidFill>
                <a:latin typeface="Bookman Old Style" pitchFamily="18" charset="0"/>
              </a:rPr>
              <a:t>Вышла овечка!</a:t>
            </a:r>
            <a:endParaRPr lang="ru-RU" sz="1600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r>
              <a:rPr lang="ru-RU" sz="1600" dirty="0" smtClean="0">
                <a:solidFill>
                  <a:srgbClr val="0070C0"/>
                </a:solidFill>
                <a:latin typeface="Bookman Old Style" pitchFamily="18" charset="0"/>
              </a:rPr>
              <a:t>дети, скажите как блеет овечка? (дети говорят </a:t>
            </a:r>
            <a:r>
              <a:rPr lang="ru-RU" sz="1600" dirty="0" err="1" smtClean="0">
                <a:solidFill>
                  <a:srgbClr val="0070C0"/>
                </a:solidFill>
                <a:latin typeface="Bookman Old Style" pitchFamily="18" charset="0"/>
              </a:rPr>
              <a:t>Бе</a:t>
            </a:r>
            <a:r>
              <a:rPr lang="ru-RU" sz="1600" dirty="0" smtClean="0">
                <a:solidFill>
                  <a:srgbClr val="0070C0"/>
                </a:solidFill>
                <a:latin typeface="Bookman Old Style" pitchFamily="18" charset="0"/>
              </a:rPr>
              <a:t> – </a:t>
            </a:r>
            <a:r>
              <a:rPr lang="ru-RU" sz="1600" dirty="0" err="1" smtClean="0">
                <a:solidFill>
                  <a:srgbClr val="0070C0"/>
                </a:solidFill>
                <a:latin typeface="Bookman Old Style" pitchFamily="18" charset="0"/>
              </a:rPr>
              <a:t>Бе</a:t>
            </a:r>
            <a:r>
              <a:rPr lang="ru-RU" sz="1600" dirty="0" smtClean="0">
                <a:solidFill>
                  <a:srgbClr val="0070C0"/>
                </a:solidFill>
                <a:latin typeface="Bookman Old Style" pitchFamily="18" charset="0"/>
              </a:rPr>
              <a:t> – </a:t>
            </a:r>
            <a:r>
              <a:rPr lang="ru-RU" sz="1600" dirty="0" err="1" smtClean="0">
                <a:solidFill>
                  <a:srgbClr val="0070C0"/>
                </a:solidFill>
                <a:latin typeface="Bookman Old Style" pitchFamily="18" charset="0"/>
              </a:rPr>
              <a:t>Бе</a:t>
            </a:r>
            <a:r>
              <a:rPr lang="ru-RU" sz="1600" dirty="0" smtClean="0">
                <a:solidFill>
                  <a:srgbClr val="0070C0"/>
                </a:solidFill>
                <a:latin typeface="Bookman Old Style" pitchFamily="18" charset="0"/>
              </a:rPr>
              <a:t>)</a:t>
            </a:r>
          </a:p>
          <a:p>
            <a:r>
              <a:rPr lang="ru-RU" sz="1600" i="1" dirty="0" smtClean="0">
                <a:solidFill>
                  <a:srgbClr val="C00000"/>
                </a:solidFill>
                <a:latin typeface="Bookman Old Style" pitchFamily="18" charset="0"/>
              </a:rPr>
              <a:t>Но с тем же рисунком</a:t>
            </a:r>
            <a:br>
              <a:rPr lang="ru-RU" sz="1600" i="1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1600" i="1" dirty="0" smtClean="0">
                <a:solidFill>
                  <a:srgbClr val="C00000"/>
                </a:solidFill>
                <a:latin typeface="Bookman Old Style" pitchFamily="18" charset="0"/>
              </a:rPr>
              <a:t>Я к папе пошел,</a:t>
            </a:r>
            <a:br>
              <a:rPr lang="ru-RU" sz="1600" i="1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1600" i="1" dirty="0" smtClean="0">
                <a:solidFill>
                  <a:srgbClr val="C00000"/>
                </a:solidFill>
                <a:latin typeface="Bookman Old Style" pitchFamily="18" charset="0"/>
              </a:rPr>
              <a:t>И папа сказал мне:</a:t>
            </a:r>
            <a:br>
              <a:rPr lang="ru-RU" sz="1600" i="1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1600" i="1" dirty="0" smtClean="0">
                <a:solidFill>
                  <a:srgbClr val="C00000"/>
                </a:solidFill>
                <a:latin typeface="Bookman Old Style" pitchFamily="18" charset="0"/>
              </a:rPr>
              <a:t>– Отличный козел!</a:t>
            </a:r>
            <a:endParaRPr lang="ru-RU" sz="1600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r>
              <a:rPr lang="ru-RU" sz="1600" dirty="0" smtClean="0">
                <a:solidFill>
                  <a:srgbClr val="0070C0"/>
                </a:solidFill>
                <a:latin typeface="Bookman Old Style" pitchFamily="18" charset="0"/>
              </a:rPr>
              <a:t>Детки , знаете ли вы, как блеет козел, скажите (дети изображают его </a:t>
            </a:r>
            <a:r>
              <a:rPr lang="ru-RU" sz="1600" dirty="0" err="1" smtClean="0">
                <a:solidFill>
                  <a:srgbClr val="0070C0"/>
                </a:solidFill>
                <a:latin typeface="Bookman Old Style" pitchFamily="18" charset="0"/>
              </a:rPr>
              <a:t>блеяние.Ме</a:t>
            </a:r>
            <a:r>
              <a:rPr lang="ru-RU" sz="1600" dirty="0" smtClean="0">
                <a:solidFill>
                  <a:srgbClr val="0070C0"/>
                </a:solidFill>
                <a:latin typeface="Bookman Old Style" pitchFamily="18" charset="0"/>
              </a:rPr>
              <a:t> – </a:t>
            </a:r>
            <a:r>
              <a:rPr lang="ru-RU" sz="1600" dirty="0" err="1" smtClean="0">
                <a:solidFill>
                  <a:srgbClr val="0070C0"/>
                </a:solidFill>
                <a:latin typeface="Bookman Old Style" pitchFamily="18" charset="0"/>
              </a:rPr>
              <a:t>ме</a:t>
            </a:r>
            <a:r>
              <a:rPr lang="ru-RU" sz="1600" dirty="0" smtClean="0">
                <a:solidFill>
                  <a:srgbClr val="0070C0"/>
                </a:solidFill>
                <a:latin typeface="Bookman Old Style" pitchFamily="18" charset="0"/>
              </a:rPr>
              <a:t> - </a:t>
            </a:r>
            <a:r>
              <a:rPr lang="ru-RU" sz="1600" dirty="0" err="1" smtClean="0">
                <a:solidFill>
                  <a:srgbClr val="0070C0"/>
                </a:solidFill>
                <a:latin typeface="Bookman Old Style" pitchFamily="18" charset="0"/>
              </a:rPr>
              <a:t>ме</a:t>
            </a:r>
            <a:r>
              <a:rPr lang="ru-RU" sz="1600" dirty="0" smtClean="0">
                <a:solidFill>
                  <a:srgbClr val="0070C0"/>
                </a:solidFill>
                <a:latin typeface="Bookman Old Style" pitchFamily="18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https://ds04.infourok.ru/uploads/ex/0281/000e94f8-d6fb8502/hello_html_2d2f2968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15272" y="1714488"/>
            <a:ext cx="1214446" cy="1046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avatars.mds.yandex.net/get-zen_doc/1588093/pub_5d4af64a5ba2b500ac609f6a_5d4b02f4e854a900aea3b0cb/scale_1200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58082" y="3286124"/>
            <a:ext cx="1428760" cy="1268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i.pinimg.com/originals/80/14/64/80146409d2cbec8ef02274597ed69b5d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7215205" y="5000636"/>
            <a:ext cx="1785950" cy="1033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1071546"/>
            <a:ext cx="2286016" cy="500066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71802" y="785794"/>
            <a:ext cx="5929354" cy="5786478"/>
          </a:xfrm>
        </p:spPr>
        <p:txBody>
          <a:bodyPr/>
          <a:lstStyle/>
          <a:p>
            <a:pPr algn="l"/>
            <a:r>
              <a:rPr lang="ru-RU" sz="1600" i="1" dirty="0" smtClean="0">
                <a:solidFill>
                  <a:srgbClr val="C00000"/>
                </a:solidFill>
                <a:latin typeface="Bookman Old Style" pitchFamily="18" charset="0"/>
              </a:rPr>
              <a:t>Потом похвалила</a:t>
            </a:r>
            <a:br>
              <a:rPr lang="ru-RU" sz="1600" i="1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1600" i="1" dirty="0" smtClean="0">
                <a:solidFill>
                  <a:srgbClr val="C00000"/>
                </a:solidFill>
                <a:latin typeface="Bookman Old Style" pitchFamily="18" charset="0"/>
              </a:rPr>
              <a:t>Малышка сестренка:</a:t>
            </a:r>
            <a:br>
              <a:rPr lang="ru-RU" sz="1600" i="1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1600" i="1" dirty="0" smtClean="0">
                <a:solidFill>
                  <a:srgbClr val="C00000"/>
                </a:solidFill>
                <a:latin typeface="Bookman Old Style" pitchFamily="18" charset="0"/>
              </a:rPr>
              <a:t>– Ты очень хорошего</a:t>
            </a:r>
            <a:br>
              <a:rPr lang="ru-RU" sz="1600" i="1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1600" i="1" dirty="0" smtClean="0">
                <a:solidFill>
                  <a:srgbClr val="C00000"/>
                </a:solidFill>
                <a:latin typeface="Bookman Old Style" pitchFamily="18" charset="0"/>
              </a:rPr>
              <a:t>Сделал котенка!</a:t>
            </a:r>
            <a:endParaRPr lang="ru-RU" sz="1600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pPr algn="l"/>
            <a:r>
              <a:rPr lang="ru-RU" sz="1600" dirty="0" smtClean="0">
                <a:solidFill>
                  <a:srgbClr val="0070C0"/>
                </a:solidFill>
                <a:latin typeface="Bookman Old Style" pitchFamily="18" charset="0"/>
              </a:rPr>
              <a:t>Детки скажите, как мяукает котенок?  </a:t>
            </a:r>
          </a:p>
          <a:p>
            <a:pPr algn="l"/>
            <a:r>
              <a:rPr lang="ru-RU" sz="1600" dirty="0" smtClean="0">
                <a:solidFill>
                  <a:srgbClr val="0070C0"/>
                </a:solidFill>
                <a:latin typeface="Bookman Old Style" pitchFamily="18" charset="0"/>
              </a:rPr>
              <a:t>Дети: мяу – </a:t>
            </a:r>
            <a:r>
              <a:rPr lang="ru-RU" sz="1600" dirty="0" err="1" smtClean="0">
                <a:solidFill>
                  <a:srgbClr val="0070C0"/>
                </a:solidFill>
                <a:latin typeface="Bookman Old Style" pitchFamily="18" charset="0"/>
              </a:rPr>
              <a:t>мяу</a:t>
            </a:r>
            <a:r>
              <a:rPr lang="ru-RU" sz="1600" dirty="0" smtClean="0">
                <a:solidFill>
                  <a:srgbClr val="0070C0"/>
                </a:solidFill>
                <a:latin typeface="Bookman Old Style" pitchFamily="18" charset="0"/>
              </a:rPr>
              <a:t> - </a:t>
            </a:r>
            <a:r>
              <a:rPr lang="ru-RU" sz="1600" dirty="0" err="1" smtClean="0">
                <a:solidFill>
                  <a:srgbClr val="0070C0"/>
                </a:solidFill>
                <a:latin typeface="Bookman Old Style" pitchFamily="18" charset="0"/>
              </a:rPr>
              <a:t>мяу</a:t>
            </a:r>
            <a:endParaRPr lang="ru-RU" sz="1600" dirty="0" smtClean="0">
              <a:solidFill>
                <a:srgbClr val="0070C0"/>
              </a:solidFill>
              <a:latin typeface="Bookman Old Style" pitchFamily="18" charset="0"/>
            </a:endParaRPr>
          </a:p>
          <a:p>
            <a:pPr algn="l"/>
            <a:r>
              <a:rPr lang="ru-RU" sz="1600" i="1" dirty="0" smtClean="0">
                <a:solidFill>
                  <a:srgbClr val="C00000"/>
                </a:solidFill>
                <a:latin typeface="Bookman Old Style" pitchFamily="18" charset="0"/>
              </a:rPr>
              <a:t>И братец мой старший</a:t>
            </a:r>
            <a:br>
              <a:rPr lang="ru-RU" sz="1600" i="1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1600" i="1" dirty="0" smtClean="0">
                <a:solidFill>
                  <a:srgbClr val="C00000"/>
                </a:solidFill>
                <a:latin typeface="Bookman Old Style" pitchFamily="18" charset="0"/>
              </a:rPr>
              <a:t>Меня похвалил,</a:t>
            </a:r>
            <a:br>
              <a:rPr lang="ru-RU" sz="1600" i="1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1600" i="1" dirty="0" smtClean="0">
                <a:solidFill>
                  <a:srgbClr val="C00000"/>
                </a:solidFill>
                <a:latin typeface="Bookman Old Style" pitchFamily="18" charset="0"/>
              </a:rPr>
              <a:t>Зевнул и сказал:</a:t>
            </a:r>
            <a:br>
              <a:rPr lang="ru-RU" sz="1600" i="1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1600" i="1" dirty="0" smtClean="0">
                <a:solidFill>
                  <a:srgbClr val="C00000"/>
                </a:solidFill>
                <a:latin typeface="Bookman Old Style" pitchFamily="18" charset="0"/>
              </a:rPr>
              <a:t>– Неплохой крокодил!                                                            </a:t>
            </a:r>
          </a:p>
          <a:p>
            <a:endParaRPr lang="ru-RU" dirty="0"/>
          </a:p>
        </p:txBody>
      </p:sp>
      <p:pic>
        <p:nvPicPr>
          <p:cNvPr id="5" name="Рисунок 4" descr=" 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500042"/>
            <a:ext cx="2786082" cy="6357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857488" y="3429000"/>
            <a:ext cx="628651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А сейчас каждый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из вас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нарисует на бумаге любое животное какое захотите.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А я угадаю угадываю, какое животное вы изобразили.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rgbClr val="7030A0"/>
                </a:solidFill>
                <a:latin typeface="Bookman Old Style" pitchFamily="18" charset="0"/>
                <a:cs typeface="Arial" pitchFamily="34" charset="0"/>
              </a:rPr>
              <a:t>Вы изобразили котёнка, козлёнка. Лошадку, козлика.</a:t>
            </a:r>
          </a:p>
        </p:txBody>
      </p:sp>
      <p:pic>
        <p:nvPicPr>
          <p:cNvPr id="6" name="Рисунок 5" descr="https://thumbs.dreamstime.com/b/%D0%BC%D0%B8%D0%BB%D1%8B%D0%B9-%D0%BC%D0%B0%D0%BB%D0%B5%D0%BD%D1%8C%D0%BA%D0%B8%D0%B9-%D0%BA%D0%BE%D1%82%D0%B5%D0%BD%D0%BE%D0%BA-%D1%81-%D1%81%D0%BC%D1%8B%D1%87%D0%BA%D0%BE%D0%BC-12293675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6644" y="1357298"/>
            <a:ext cx="1415332" cy="1415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2967030" cy="512923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43306" y="500042"/>
            <a:ext cx="5286412" cy="6215106"/>
          </a:xfrm>
        </p:spPr>
        <p:txBody>
          <a:bodyPr/>
          <a:lstStyle/>
          <a:p>
            <a:pPr lvl="0"/>
            <a:endParaRPr lang="ru-RU" sz="2800" b="1" dirty="0" smtClean="0">
              <a:solidFill>
                <a:srgbClr val="C00000"/>
              </a:solidFill>
              <a:latin typeface="Bookman Old Style" pitchFamily="18" charset="0"/>
              <a:cs typeface="Arial" pitchFamily="34" charset="0"/>
            </a:endParaRPr>
          </a:p>
          <a:p>
            <a:pPr lvl="0"/>
            <a:endParaRPr lang="ru-RU" sz="2800" b="1" dirty="0" smtClean="0">
              <a:solidFill>
                <a:srgbClr val="C00000"/>
              </a:solidFill>
              <a:latin typeface="Bookman Old Style" pitchFamily="18" charset="0"/>
              <a:cs typeface="Arial" pitchFamily="34" charset="0"/>
            </a:endParaRPr>
          </a:p>
          <a:p>
            <a:pPr lvl="0"/>
            <a:endParaRPr lang="ru-RU" sz="2800" b="1" dirty="0" smtClean="0">
              <a:solidFill>
                <a:srgbClr val="C00000"/>
              </a:solidFill>
              <a:latin typeface="Bookman Old Style" pitchFamily="18" charset="0"/>
              <a:cs typeface="Arial" pitchFamily="34" charset="0"/>
            </a:endParaRPr>
          </a:p>
          <a:p>
            <a:pPr lvl="0"/>
            <a:endParaRPr lang="ru-RU" sz="2800" b="1" dirty="0" smtClean="0">
              <a:solidFill>
                <a:srgbClr val="C00000"/>
              </a:solidFill>
              <a:latin typeface="Bookman Old Style" pitchFamily="18" charset="0"/>
              <a:cs typeface="Arial" pitchFamily="34" charset="0"/>
            </a:endParaRPr>
          </a:p>
          <a:p>
            <a:pPr lvl="0"/>
            <a:endParaRPr lang="ru-RU" sz="2800" b="1" dirty="0" smtClean="0">
              <a:solidFill>
                <a:srgbClr val="C00000"/>
              </a:solidFill>
              <a:latin typeface="Bookman Old Style" pitchFamily="18" charset="0"/>
              <a:cs typeface="Arial" pitchFamily="34" charset="0"/>
            </a:endParaRPr>
          </a:p>
          <a:p>
            <a:pPr lvl="0"/>
            <a:endParaRPr lang="ru-RU" sz="2800" b="1" dirty="0" smtClean="0">
              <a:solidFill>
                <a:srgbClr val="C00000"/>
              </a:solidFill>
              <a:latin typeface="Bookman Old Style" pitchFamily="18" charset="0"/>
              <a:cs typeface="Arial" pitchFamily="34" charset="0"/>
            </a:endParaRPr>
          </a:p>
          <a:p>
            <a:pPr lvl="0"/>
            <a:endParaRPr lang="ru-RU" sz="2800" b="1" dirty="0" smtClean="0">
              <a:solidFill>
                <a:srgbClr val="C00000"/>
              </a:solidFill>
              <a:latin typeface="Bookman Old Style" pitchFamily="18" charset="0"/>
              <a:cs typeface="Arial" pitchFamily="34" charset="0"/>
            </a:endParaRPr>
          </a:p>
          <a:p>
            <a:pPr lvl="0"/>
            <a:endParaRPr lang="ru-RU" sz="2800" b="1" dirty="0" smtClean="0">
              <a:solidFill>
                <a:srgbClr val="C00000"/>
              </a:solidFill>
              <a:latin typeface="Bookman Old Style" pitchFamily="18" charset="0"/>
              <a:cs typeface="Arial" pitchFamily="34" charset="0"/>
            </a:endParaRPr>
          </a:p>
          <a:p>
            <a:pPr lvl="0"/>
            <a:endParaRPr lang="ru-RU" sz="2800" b="1" dirty="0" smtClean="0">
              <a:solidFill>
                <a:srgbClr val="C00000"/>
              </a:solidFill>
              <a:latin typeface="Bookman Old Style" pitchFamily="18" charset="0"/>
              <a:cs typeface="Arial" pitchFamily="34" charset="0"/>
            </a:endParaRPr>
          </a:p>
          <a:p>
            <a:pPr lvl="0"/>
            <a:endParaRPr lang="ru-RU" sz="2800" b="1" dirty="0" smtClean="0">
              <a:solidFill>
                <a:srgbClr val="C00000"/>
              </a:solidFill>
              <a:latin typeface="Bookman Old Style" pitchFamily="18" charset="0"/>
              <a:cs typeface="Arial" pitchFamily="34" charset="0"/>
            </a:endParaRPr>
          </a:p>
          <a:p>
            <a:pPr lvl="0"/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Arial" pitchFamily="34" charset="0"/>
              </a:rPr>
              <a:t>Молодцы здорово у вас получилось!!!!!!</a:t>
            </a:r>
          </a:p>
          <a:p>
            <a:endParaRPr lang="ru-RU" dirty="0"/>
          </a:p>
        </p:txBody>
      </p:sp>
      <p:pic>
        <p:nvPicPr>
          <p:cNvPr id="4" name="Рисунок 3" descr=" 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0042"/>
            <a:ext cx="3357554" cy="6357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cs7.pikabu.ru/post_img/big/2014/07/28/7/1406541493_27521558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2" y="500042"/>
            <a:ext cx="2357454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torange.biz/photo/42/HD/horse-childrens-drawing-4275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3306" y="3357562"/>
            <a:ext cx="2286016" cy="206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danlik.ru/wp-content/uploads/2014/01/Usatyjj-polosatyjj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7950" y="3429000"/>
            <a:ext cx="2129226" cy="1953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st03.kakprosto.ru/images/article/2011/8/5/1_525502e1e8388525502e1e83e8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388" y="642918"/>
            <a:ext cx="242889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2285992"/>
            <a:ext cx="1857388" cy="228601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7554" y="785794"/>
            <a:ext cx="5030542" cy="5500726"/>
          </a:xfrm>
        </p:spPr>
        <p:txBody>
          <a:bodyPr/>
          <a:lstStyle/>
          <a:p>
            <a:pPr algn="l"/>
            <a:r>
              <a:rPr lang="ru-RU" dirty="0" smtClean="0">
                <a:solidFill>
                  <a:srgbClr val="C00000"/>
                </a:solidFill>
                <a:latin typeface="Bookman Old Style" pitchFamily="18" charset="0"/>
              </a:rPr>
              <a:t>Детки, а скажите мне </a:t>
            </a:r>
            <a:r>
              <a:rPr lang="ru-RU" dirty="0" err="1" smtClean="0">
                <a:solidFill>
                  <a:srgbClr val="C00000"/>
                </a:solidFill>
                <a:latin typeface="Bookman Old Style" pitchFamily="18" charset="0"/>
              </a:rPr>
              <a:t>пожлуйста</a:t>
            </a:r>
            <a:r>
              <a:rPr lang="ru-RU" dirty="0" smtClean="0">
                <a:solidFill>
                  <a:srgbClr val="C00000"/>
                </a:solidFill>
                <a:latin typeface="Bookman Old Style" pitchFamily="18" charset="0"/>
              </a:rPr>
              <a:t>, на бумаге можно рисовать?</a:t>
            </a:r>
          </a:p>
          <a:p>
            <a:pPr algn="l"/>
            <a:r>
              <a:rPr lang="ru-RU" dirty="0" smtClean="0">
                <a:solidFill>
                  <a:srgbClr val="C00000"/>
                </a:solidFill>
                <a:latin typeface="Bookman Old Style" pitchFamily="18" charset="0"/>
              </a:rPr>
              <a:t>Молодцы, конечно же можно.</a:t>
            </a:r>
          </a:p>
          <a:p>
            <a:pPr algn="l"/>
            <a:r>
              <a:rPr lang="ru-RU" dirty="0" smtClean="0">
                <a:solidFill>
                  <a:srgbClr val="C00000"/>
                </a:solidFill>
                <a:latin typeface="Bookman Old Style" pitchFamily="18" charset="0"/>
              </a:rPr>
              <a:t>Мы с вами сделали </a:t>
            </a:r>
            <a:r>
              <a:rPr lang="ru-RU" b="1" dirty="0" smtClean="0">
                <a:solidFill>
                  <a:srgbClr val="0070C0"/>
                </a:solidFill>
                <a:latin typeface="Bookman Old Style" pitchFamily="18" charset="0"/>
              </a:rPr>
              <a:t>вывод:</a:t>
            </a:r>
          </a:p>
          <a:p>
            <a:pPr algn="l"/>
            <a:r>
              <a:rPr lang="ru-RU" sz="2400" b="1" dirty="0" smtClean="0">
                <a:solidFill>
                  <a:srgbClr val="0070C0"/>
                </a:solidFill>
                <a:latin typeface="Bookman Old Style" pitchFamily="18" charset="0"/>
              </a:rPr>
              <a:t>на бумаге можно рисовать.</a:t>
            </a:r>
          </a:p>
          <a:p>
            <a:endParaRPr lang="ru-RU" dirty="0"/>
          </a:p>
        </p:txBody>
      </p:sp>
      <p:pic>
        <p:nvPicPr>
          <p:cNvPr id="4" name="Рисунок 3" descr=" 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1480"/>
            <a:ext cx="3357554" cy="6286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2181212" cy="491492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7554" y="571480"/>
            <a:ext cx="5030542" cy="5786478"/>
          </a:xfrm>
        </p:spPr>
        <p:txBody>
          <a:bodyPr/>
          <a:lstStyle/>
          <a:p>
            <a:pPr algn="l"/>
            <a:r>
              <a:rPr lang="ru-RU" b="1" dirty="0" smtClean="0">
                <a:solidFill>
                  <a:srgbClr val="7030A0"/>
                </a:solidFill>
              </a:rPr>
              <a:t>На этом мы с вами. Ребятки и попрощаемся.</a:t>
            </a:r>
          </a:p>
          <a:p>
            <a:pPr algn="l"/>
            <a:r>
              <a:rPr lang="ru-RU" b="1" dirty="0" smtClean="0">
                <a:solidFill>
                  <a:srgbClr val="C00000"/>
                </a:solidFill>
              </a:rPr>
              <a:t>ВЫ были большие молодцы.</a:t>
            </a:r>
          </a:p>
          <a:p>
            <a:pPr algn="l"/>
            <a:r>
              <a:rPr lang="ru-RU" b="1" dirty="0" smtClean="0">
                <a:solidFill>
                  <a:srgbClr val="C00000"/>
                </a:solidFill>
              </a:rPr>
              <a:t>До свидания.</a:t>
            </a:r>
          </a:p>
          <a:p>
            <a:pPr algn="l"/>
            <a:r>
              <a:rPr lang="ru-RU" b="1" dirty="0" smtClean="0">
                <a:solidFill>
                  <a:srgbClr val="C00000"/>
                </a:solidFill>
              </a:rPr>
              <a:t>Д следующих встреч!!!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 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1480"/>
            <a:ext cx="3357554" cy="6286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i.pinimg.com/736x/a3/16/a3/a316a3d9202e01c2bc88cbae58b3ddba--emoji-faces-smile-face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3000372"/>
            <a:ext cx="4572032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179</TotalTime>
  <Words>161</Words>
  <PresentationFormat>Экран (4:3)</PresentationFormat>
  <Paragraphs>52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Поток</vt:lpstr>
      <vt:lpstr>Слайд 1</vt:lpstr>
      <vt:lpstr>  Цель.Знакомить детей со свойствами бумаги, со структурой ее поверхности.   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вадим</dc:creator>
  <cp:lastModifiedBy>вадим</cp:lastModifiedBy>
  <cp:revision>18</cp:revision>
  <dcterms:created xsi:type="dcterms:W3CDTF">2020-05-19T01:56:36Z</dcterms:created>
  <dcterms:modified xsi:type="dcterms:W3CDTF">2020-05-19T05:25:04Z</dcterms:modified>
</cp:coreProperties>
</file>