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70" r:id="rId6"/>
    <p:sldId id="269" r:id="rId7"/>
    <p:sldId id="268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2.pn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8786874" cy="45720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Развитие речи.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Звуковая культура речи: звук </a:t>
            </a:r>
            <a:r>
              <a:rPr lang="ru-RU" i="1" dirty="0" smtClean="0">
                <a:solidFill>
                  <a:srgbClr val="00B050"/>
                </a:solidFill>
              </a:rPr>
              <a:t>с</a:t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sz="3600" i="1" dirty="0" smtClean="0">
                <a:solidFill>
                  <a:srgbClr val="00B050"/>
                </a:solidFill>
                <a:latin typeface="+mn-lt"/>
              </a:rPr>
              <a:t>(2 </a:t>
            </a:r>
            <a:r>
              <a:rPr lang="ru-RU" sz="3600" i="1" dirty="0" err="1" smtClean="0">
                <a:solidFill>
                  <a:srgbClr val="00B050"/>
                </a:solidFill>
                <a:latin typeface="+mn-lt"/>
              </a:rPr>
              <a:t>мл.гр</a:t>
            </a:r>
            <a:r>
              <a:rPr lang="ru-RU" sz="3600" i="1" dirty="0" smtClean="0">
                <a:solidFill>
                  <a:srgbClr val="00B050"/>
                </a:solidFill>
                <a:latin typeface="+mn-lt"/>
              </a:rPr>
              <a:t>.. </a:t>
            </a:r>
            <a:r>
              <a:rPr lang="ru-RU" sz="3600" i="1" dirty="0" err="1" smtClean="0">
                <a:solidFill>
                  <a:srgbClr val="00B050"/>
                </a:solidFill>
                <a:latin typeface="+mn-lt"/>
              </a:rPr>
              <a:t>В.В.Гербова</a:t>
            </a:r>
            <a:r>
              <a:rPr lang="ru-RU" sz="3600" i="1" dirty="0" smtClean="0">
                <a:solidFill>
                  <a:srgbClr val="00B050"/>
                </a:solidFill>
                <a:latin typeface="+mn-lt"/>
              </a:rPr>
              <a:t>)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/>
          <a:lstStyle/>
          <a:p>
            <a:pPr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Цель.</a:t>
            </a:r>
            <a:r>
              <a:rPr lang="ru-RU" sz="6000" dirty="0" smtClean="0">
                <a:solidFill>
                  <a:srgbClr val="00B050"/>
                </a:solidFill>
              </a:rPr>
              <a:t> Отрабатывать четкое произношение звука </a:t>
            </a:r>
            <a:r>
              <a:rPr lang="ru-RU" sz="6000" i="1" dirty="0" smtClean="0">
                <a:solidFill>
                  <a:srgbClr val="00B050"/>
                </a:solidFill>
              </a:rPr>
              <a:t>с.</a:t>
            </a:r>
            <a:r>
              <a:rPr lang="ru-RU" sz="6000" dirty="0" smtClean="0">
                <a:solidFill>
                  <a:srgbClr val="00B050"/>
                </a:solidFill>
              </a:rPr>
              <a:t> Упражнять детей в умении вести диалог.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3929058" cy="555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14810" y="0"/>
            <a:ext cx="4846068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Здравствуйте, ребята! ВЫ меня узнали,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кто я?  Правильно, я колобок.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aseline="0" dirty="0" smtClean="0">
                <a:solidFill>
                  <a:schemeClr val="accent5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Я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хочу сегодня вас познакомить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 новой песенкой. «Это особенная песня, – говорит он, – ее даже не поют, а чуть насвистывают.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Послушайте: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С-с-с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. Попробуйте негромко спеть вместе со мной. « с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….»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Это трудная песня. Не все сразу научатся петь ее правильно, но пусть никто не огорчается».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Давайте ещё раз споем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песенку все вместе, а попробуйте ещё каждый спеть по одному эту песенку.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Молодцы!!!!!!!!!!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«Когда открываешь кран и пускаешь воду, – рассказывает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далее колобок,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 – то кажется, что струя тоже поет – насвистывает эту же песенку. Позже мы убедимся в этом. Будем считать,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что «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ru-RU" sz="1600" i="1" dirty="0" err="1" smtClean="0">
                <a:solidFill>
                  <a:schemeClr val="accent5">
                    <a:lumMod val="75000"/>
                  </a:schemeClr>
                </a:solidFill>
              </a:rPr>
              <a:t>с-с-с</a:t>
            </a:r>
            <a:r>
              <a:rPr lang="ru-RU" sz="1600" i="1" dirty="0" smtClean="0">
                <a:solidFill>
                  <a:schemeClr val="accent5">
                    <a:lumMod val="75000"/>
                  </a:schemeClr>
                </a:solidFill>
              </a:rPr>
              <a:t>» </a:t>
            </a:r>
            <a:r>
              <a:rPr lang="ru-RU" sz="1600" i="1" dirty="0" smtClean="0">
                <a:solidFill>
                  <a:schemeClr val="accent5">
                    <a:lumMod val="75000"/>
                  </a:schemeClr>
                </a:solidFill>
              </a:rPr>
              <a:t>—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 это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песенка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воды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».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Давайте споём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«длинную свистящую песенку» (на одном выдохе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– все вместе и по одному).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Какие вы молодцы!!! Как мне понравилась эта песенка в вашем исполнении.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85728"/>
            <a:ext cx="5329246" cy="47149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Весна, весна на улице! – продолжает занятие педагог. – Говорят, уже ласточка из теплых краев прилетела. Вы ее не видели?»</a:t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/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/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pic>
        <p:nvPicPr>
          <p:cNvPr id="4" name="Содержимое 3" descr="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346921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maryevans.com/poetry/wp-content/uploads/2016/11/10612607poem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571744"/>
            <a:ext cx="478634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543560" cy="586900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А сейчас я вам прочитаю стихотворение </a:t>
            </a: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«Ласточка» (из словенской народной поэзии в пересказе Л. Яхнина</a:t>
            </a: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).</a:t>
            </a:r>
            <a:b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– Где ты, где ты,</a:t>
            </a:r>
            <a:b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Ласточка,</a:t>
            </a:r>
            <a:b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Целый день летала?</a:t>
            </a:r>
            <a:b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– Солнцу золотому</a:t>
            </a:r>
            <a:b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Косу заплетала.</a:t>
            </a:r>
            <a:b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– Где ты, где ты,</a:t>
            </a:r>
            <a:b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Ласточка,</a:t>
            </a:r>
            <a:b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Ночью пропадала?</a:t>
            </a:r>
            <a:b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– Месяцу седому</a:t>
            </a:r>
            <a:b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Двор подметала.</a:t>
            </a:r>
            <a:b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700" b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ru-RU" sz="2700" b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2214554"/>
            <a:ext cx="3214678" cy="44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maryevans.com/poetry/wp-content/uploads/2016/11/10612607poem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214554"/>
            <a:ext cx="307183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74638"/>
            <a:ext cx="5500726" cy="629763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овторить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стихотворение еще 2 раза, а дети с помощью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взрослого отвечают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на вопросы, адресованные ласточке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  <a:b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Например: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вопрос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:</a:t>
            </a:r>
            <a:r>
              <a:rPr lang="ru-RU" sz="2200" dirty="0" smtClean="0">
                <a:latin typeface="+mn-lt"/>
              </a:rPr>
              <a:t> – 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Где ты, где ты,</a:t>
            </a:r>
            <a:b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Ласточка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, Целый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день летала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?</a:t>
            </a: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Ответ:</a:t>
            </a:r>
            <a:r>
              <a:rPr lang="ru-RU" sz="2200" dirty="0" smtClean="0">
                <a:latin typeface="+mn-lt"/>
              </a:rPr>
              <a:t>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– Солнцу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золотому Косу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заплетала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.</a:t>
            </a:r>
            <a:b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Вопрос:</a:t>
            </a:r>
            <a:r>
              <a:rPr lang="ru-RU" sz="2200" dirty="0" smtClean="0">
                <a:latin typeface="+mn-lt"/>
              </a:rPr>
              <a:t>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– Где ты, где ты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, Ласточка, Ночью  пропадала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?</a:t>
            </a: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Ответ:</a:t>
            </a:r>
            <a:r>
              <a:rPr lang="ru-RU" sz="2200" dirty="0" smtClean="0">
                <a:latin typeface="+mn-lt"/>
              </a:rPr>
              <a:t> 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– Месяцу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седому Двор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подметала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.</a:t>
            </a:r>
            <a:b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Молодцы! Все сказали правильно.</a:t>
            </a:r>
            <a:b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А теперь скажите пожалуйста </a:t>
            </a:r>
            <a:b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«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Вы любите сухарики? – интересуется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Колобок.</a:t>
            </a:r>
            <a:b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 – А какие сухарики вы любите?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А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какие любите соки?»</a:t>
            </a:r>
            <a:b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Выслушивает ответы детей и рассказывает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колобок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том, какие еще бывают сухарики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(Сухарики бывают с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изюмом, с шоколадной крошкой, с ванилью и т. д.) и соки (морковные, апельсиновые и т. п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.).</a:t>
            </a:r>
            <a:b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20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3469219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786478" cy="279717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«</a:t>
            </a:r>
            <a:r>
              <a:rPr lang="ru-RU" sz="20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Сейчас я открою палатку (магазин) – продолжает </a:t>
            </a:r>
            <a:r>
              <a:rPr lang="ru-RU" sz="20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колобок,</a:t>
            </a:r>
            <a:r>
              <a:rPr lang="ru-RU" sz="20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 – и буду продавать сухарики и соки. </a:t>
            </a:r>
            <a:r>
              <a:rPr lang="ru-RU" sz="20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20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Не </a:t>
            </a:r>
            <a:r>
              <a:rPr lang="ru-RU" sz="20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робейте, подходите, покупайте, отходите!»</a:t>
            </a:r>
            <a:br>
              <a:rPr lang="ru-RU" sz="20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2000" b="0" u="sng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Колобок </a:t>
            </a:r>
            <a:r>
              <a:rPr lang="ru-RU" sz="2000" b="0" u="sng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подсказывает, как можно обратиться к продавцу: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«Будьте добры, мне апельсиновый сок»,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«Нет ли у вас сухариков с изюмом» и т. п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.</a:t>
            </a:r>
            <a:r>
              <a:rPr lang="ru-RU" sz="2200" b="0" u="sng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2200" b="0" u="sng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2200" u="sng" dirty="0" smtClean="0">
                <a:latin typeface="+mn-lt"/>
              </a:rPr>
              <a:t/>
            </a:r>
            <a:br>
              <a:rPr lang="ru-RU" sz="2200" u="sng" dirty="0" smtClean="0">
                <a:latin typeface="+mn-lt"/>
              </a:rPr>
            </a:br>
            <a:r>
              <a:rPr lang="ru-RU" sz="2200" u="sng" dirty="0" smtClean="0">
                <a:latin typeface="+mn-lt"/>
              </a:rPr>
              <a:t/>
            </a:r>
            <a:br>
              <a:rPr lang="ru-RU" sz="2200" u="sng" dirty="0" smtClean="0">
                <a:latin typeface="+mn-lt"/>
              </a:rPr>
            </a:br>
            <a:r>
              <a:rPr lang="ru-RU" sz="2200" u="sng" dirty="0" smtClean="0">
                <a:latin typeface="+mn-lt"/>
              </a:rPr>
              <a:t/>
            </a:r>
            <a:br>
              <a:rPr lang="ru-RU" sz="2200" u="sng" dirty="0" smtClean="0">
                <a:latin typeface="+mn-lt"/>
              </a:rPr>
            </a:br>
            <a:r>
              <a:rPr lang="ru-RU" sz="2200" u="sng" dirty="0" smtClean="0">
                <a:latin typeface="+mn-lt"/>
              </a:rPr>
              <a:t/>
            </a:r>
            <a:br>
              <a:rPr lang="ru-RU" sz="2200" u="sng" dirty="0" smtClean="0">
                <a:latin typeface="+mn-lt"/>
              </a:rPr>
            </a:br>
            <a:r>
              <a:rPr lang="ru-RU" sz="2200" u="sng" dirty="0" smtClean="0">
                <a:latin typeface="+mn-lt"/>
              </a:rPr>
              <a:t/>
            </a:r>
            <a:br>
              <a:rPr lang="ru-RU" sz="2200" u="sng" dirty="0" smtClean="0">
                <a:latin typeface="+mn-lt"/>
              </a:rPr>
            </a:br>
            <a:r>
              <a:rPr lang="ru-RU" sz="2200" u="sng" dirty="0" smtClean="0">
                <a:latin typeface="+mn-lt"/>
              </a:rPr>
              <a:t/>
            </a:r>
            <a:br>
              <a:rPr lang="ru-RU" sz="2200" u="sng" dirty="0" smtClean="0">
                <a:latin typeface="+mn-lt"/>
              </a:rPr>
            </a:br>
            <a:r>
              <a:rPr lang="ru-RU" sz="2200" u="sng" dirty="0" smtClean="0">
                <a:latin typeface="+mn-lt"/>
              </a:rPr>
              <a:t/>
            </a:r>
            <a:br>
              <a:rPr lang="ru-RU" sz="2200" u="sng" dirty="0" smtClean="0">
                <a:latin typeface="+mn-lt"/>
              </a:rPr>
            </a:br>
            <a:r>
              <a:rPr lang="ru-RU" sz="2200" u="sng" dirty="0" smtClean="0">
                <a:latin typeface="+mn-lt"/>
              </a:rPr>
              <a:t/>
            </a:r>
            <a:br>
              <a:rPr lang="ru-RU" sz="2200" u="sng" dirty="0" smtClean="0">
                <a:latin typeface="+mn-lt"/>
              </a:rPr>
            </a:br>
            <a:r>
              <a:rPr lang="ru-RU" sz="2200" u="sng" dirty="0" smtClean="0">
                <a:latin typeface="+mn-lt"/>
              </a:rPr>
              <a:t/>
            </a:r>
            <a:br>
              <a:rPr lang="ru-RU" sz="2200" u="sng" dirty="0" smtClean="0">
                <a:latin typeface="+mn-lt"/>
              </a:rPr>
            </a:br>
            <a:r>
              <a:rPr lang="ru-RU" sz="2200" u="sng" dirty="0" smtClean="0">
                <a:latin typeface="+mn-lt"/>
              </a:rPr>
              <a:t/>
            </a:r>
            <a:br>
              <a:rPr lang="ru-RU" sz="2200" u="sng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endParaRPr lang="ru-RU" sz="2200" dirty="0">
              <a:latin typeface="+mn-lt"/>
            </a:endParaRPr>
          </a:p>
        </p:txBody>
      </p:sp>
      <p:pic>
        <p:nvPicPr>
          <p:cNvPr id="4" name="Содержимое 3" descr="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328614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Ð°ÑÐ¾Ð±ÐºÐµ 3D Ð°Ð¿ÐµÐ»ÑÑÐ¸Ð½Ð¾Ð²ÑÐ¹ ÑÐ¾Ðº, Ð¸Ð·Ð¾Ð»Ð¸ÑÐ¾Ð²Ð°Ð½Ð½ÑÐµ Ð½Ð° Ð±ÐµÐ»Ð¾Ð¼ ÑÐ¾Ð½Ðµ â ÑÑÐ¾ÐºÐ¾Ð²Ð¾Ðµ ÑÐ¾ÑÐ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928802"/>
            <a:ext cx="1677725" cy="167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¢Ð¾Ð¼Ð°ÑÐ½ÑÐ¹ ÑÐ¾Ðº ÐºÐ¾ÑÐ¾Ð±ÐºÐµ ÐºÐ°ÑÑÐ¾Ð½Ð½Ð¾Ð¹ ÐºÐ¾ÑÐ¾Ð±ÐºÐµ ÑÐ¿Ð°ÐºÐ¾Ð²ÐºÐ¸ Ð¸Ð·Ð¾Ð»Ð¸ÑÐ¾Ð²Ð°Ð½Ð½ÑÐµ Ð½Ð° Ð±ÐµÐ»Ð¾Ð¼ backgro â ÑÑÐ¾ÐºÐ¾Ð²Ð¾Ðµ ÑÐ¾ÑÐ¾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714620"/>
            <a:ext cx="1299332" cy="17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etropakmsk.ru/assets/images/resources/195/5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857628"/>
            <a:ext cx="1296063" cy="163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www.abri-kos.ru/upload/resize_cache/iblock/ff6/400_400_1/ff60bc22d82f41fa33960b2d32dd7cd6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1928802"/>
            <a:ext cx="1227680" cy="180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avatars.mds.yandex.net/get-pdb/1615223/598d173c-b22b-4392-a8bc-6aff2328f241/s1200?webp=fals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3857628"/>
            <a:ext cx="1709531" cy="170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voda-nasha.ru/image/cache/catalog/soki-napitki/Fruktolajn/KorobochkasokaApelsin_1.0-628x62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5298530"/>
            <a:ext cx="1296187" cy="155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5.vectorstock.com/i/1000x1000/38/54/juice-box-packing-vector-1943385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85918" y="4985930"/>
            <a:ext cx="1558152" cy="187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vgastronom.ru/upload/iblock/985/9853303f5108fee990cf0d62ee7d49df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2000240"/>
            <a:ext cx="1254172" cy="121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profpak.com/_si/0/55676451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8148" y="2000240"/>
            <a:ext cx="98707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mages.spasibovsem.ru/catalog/original/suhari-vanilnye-fine-life-otzyvy-1436177440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51908" y="3286124"/>
            <a:ext cx="1092092" cy="143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breadorel.ru/assets/Gallery/iloveimg-com-0-5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00826" y="3286124"/>
            <a:ext cx="1419338" cy="94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www.breadorel.ru/assets/Gallery/014-1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00826" y="4286257"/>
            <a:ext cx="146754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www.breadorel.ru/assets/Gallery/015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10916" y="4857760"/>
            <a:ext cx="1133084" cy="75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www.breadorel.ru/assets/Gallery/iloveimg-com-3-4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00826" y="5357826"/>
            <a:ext cx="1407409" cy="93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www.magasinrusse.fr/2218-702/suhariki-s-izjumom-chajnye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01024" y="5715016"/>
            <a:ext cx="114297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www.sostav.ru/articles/rus/2008/30.04/news/images/1sad2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00694" y="5506278"/>
            <a:ext cx="716075" cy="135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i.otzovik.com/2014/09/13/1312234/img/60456166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1472" y="4929198"/>
            <a:ext cx="100013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itfit.ru/wp-content/uploads/2019/12/64215-1024x720.jpeg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00826" y="6143644"/>
            <a:ext cx="144200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На этом наше занятие окончилось.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До свидания, ребята до следующих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встречь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.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4" name="Содержимое 3" descr="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429684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</TotalTime>
  <Words>47</Words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Развитие речи.  Звуковая культура речи: звук с (2 мл.гр.. В.В.Гербова) </vt:lpstr>
      <vt:lpstr>Слайд 2</vt:lpstr>
      <vt:lpstr>Слайд 3</vt:lpstr>
      <vt:lpstr>Весна, весна на улице! – продолжает занятие педагог. – Говорят, уже ласточка из теплых краев прилетела. Вы ее не видели?»      </vt:lpstr>
      <vt:lpstr>            А сейчас я вам прочитаю стихотворение «Ласточка» (из словенской народной поэзии в пересказе Л. Яхнина).  – Где ты, где ты, Ласточка, Целый день летала? – Солнцу золотому Косу заплетала. – Где ты, где ты, Ласточка, Ночью пропадала? – Месяцу седому Двор подметала.             </vt:lpstr>
      <vt:lpstr>             повторить стихотворение еще 2 раза, а дети с помощью взрослого отвечают на вопросы, адресованные ласточке. Например: вопрос: – Где ты, где ты, Ласточка, Целый день летала? Ответ: – Солнцу золотому Косу заплетала. Вопрос: – Где ты, где ты, Ласточка, Ночью  пропадала?  Ответ:  – Месяцу седому Двор подметала. Молодцы! Все сказали правильно. А теперь скажите пожалуйста  «Вы любите сухарики? – интересуется Колобок.  – А какие сухарики вы любите?  А какие любите соки?» Выслушивает ответы детей и рассказывает колобок том, какие еще бывают сухарики  (Сухарики бывают с изюмом, с шоколадной крошкой, с ванилью и т. д.) и соки (морковные, апельсиновые и т. п.).                 </vt:lpstr>
      <vt:lpstr>         «Сейчас я открою палатку (магазин) – продолжает колобок, – и буду продавать сухарики и соки.  Не робейте, подходите, покупайте, отходите!» Колобок подсказывает, как можно обратиться к продавцу: «Будьте добры, мне апельсиновый сок», «Нет ли у вас сухариков с изюмом» и т. п.            </vt:lpstr>
      <vt:lpstr>На этом наше занятие окончилось. До свидания, ребята до следующих встречь.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речи.  Звуковая культура речи: звук с (2 мл.гр.. В.В.Гербова) </dc:title>
  <dc:creator>вадим</dc:creator>
  <cp:lastModifiedBy>вадим</cp:lastModifiedBy>
  <cp:revision>11</cp:revision>
  <dcterms:created xsi:type="dcterms:W3CDTF">2020-04-28T10:54:09Z</dcterms:created>
  <dcterms:modified xsi:type="dcterms:W3CDTF">2020-04-28T12:41:22Z</dcterms:modified>
</cp:coreProperties>
</file>