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78" r:id="rId2"/>
    <p:sldId id="257" r:id="rId3"/>
    <p:sldId id="256" r:id="rId4"/>
    <p:sldId id="258" r:id="rId5"/>
    <p:sldId id="270" r:id="rId6"/>
    <p:sldId id="267" r:id="rId7"/>
    <p:sldId id="268" r:id="rId8"/>
    <p:sldId id="273" r:id="rId9"/>
    <p:sldId id="280" r:id="rId10"/>
    <p:sldId id="272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0" autoAdjust="0"/>
  </p:normalViewPr>
  <p:slideViewPr>
    <p:cSldViewPr>
      <p:cViewPr varScale="1">
        <p:scale>
          <a:sx n="91" d="100"/>
          <a:sy n="91" d="100"/>
        </p:scale>
        <p:origin x="-3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F8E51-63F9-40B4-A5B7-3E64D2A708D4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39766-E348-45F6-857C-9F87D222E6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46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766-E348-45F6-857C-9F87D222E69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111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766-E348-45F6-857C-9F87D222E69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766-E348-45F6-857C-9F87D222E69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3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766-E348-45F6-857C-9F87D222E69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84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39766-E348-45F6-857C-9F87D222E69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90BBD-60A9-4378-943F-C73963A4F75C}" type="datetimeFigureOut">
              <a:rPr lang="ru-RU" smtClean="0"/>
              <a:t>28.12.2020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EEF1-5393-4455-B493-BE341715BF4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ok.ru/dk?cmd=PopLayerPhoto&amp;st.layer.cmd=PopLayerPhotoOuter&amp;st.layer.type=GROUP&amp;st.layer.revNav=off&amp;st.layer.limitedUi=true&amp;st.layer.showNav=off&amp;st.layer.photoAlbumId=52329365176535&amp;st.layer.photoId=860266044887&amp;st.layer.navStartPhotoId=860266044887&amp;st.layer.sbd=off&amp;st.cmd=altGroupForum&amp;st.groupId=52329356918999&amp;st._aid=GroupTopicLayer_openPhotoLay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езент. для сайта\логотип (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3"/>
          <a:stretch/>
        </p:blipFill>
        <p:spPr bwMode="auto">
          <a:xfrm>
            <a:off x="-12763" y="0"/>
            <a:ext cx="73803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90465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86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19" y="-27384"/>
            <a:ext cx="7880125" cy="924475"/>
          </a:xfrm>
        </p:spPr>
        <p:txBody>
          <a:bodyPr/>
          <a:lstStyle/>
          <a:p>
            <a:r>
              <a:rPr lang="ru-RU" sz="2800" dirty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работы с домашними заданиями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844833"/>
            <a:ext cx="30963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Выполняем артикуляционную гимнастику;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Работу над звуком;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Работу над лексической темой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моторики.</a:t>
            </a:r>
          </a:p>
          <a:p>
            <a:pPr lvl="0"/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занятий потребуется: цветные и простой карандаши. Тетради для домашних </a:t>
            </a: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заданий формата А4 в клетку  </a:t>
            </a: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тетради на печатной основе для </a:t>
            </a: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отработки поставленных звуков </a:t>
            </a: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речи, папка для тетрадей, ватные палочки и бумажные салфетки.</a:t>
            </a:r>
            <a:endParaRPr lang="ru-RU" dirty="0">
              <a:solidFill>
                <a:srgbClr val="FFD965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4243" y="4515426"/>
            <a:ext cx="2562225" cy="1790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475916"/>
            <a:ext cx="2509692" cy="1869720"/>
          </a:xfrm>
          <a:prstGeom prst="rect">
            <a:avLst/>
          </a:prstGeom>
        </p:spPr>
      </p:pic>
      <p:pic>
        <p:nvPicPr>
          <p:cNvPr id="6" name="Picture 2" descr="https://schperspectiva.edumsko.ru/uploads/1000/945/section/46827/0_10cfb9_32fd5bfa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871" y="4384263"/>
            <a:ext cx="1661759" cy="2357105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106" y="5109647"/>
            <a:ext cx="1637072" cy="123598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67544" y="764704"/>
            <a:ext cx="41150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Каждую неделю даются домашние задания, обязательные для выполнения - </a:t>
            </a:r>
            <a:r>
              <a:rPr lang="ru-RU" sz="16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тетради забираются на выходные, </a:t>
            </a:r>
            <a:r>
              <a:rPr lang="ru-RU" sz="16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возвращаются до среды;</a:t>
            </a:r>
            <a:endParaRPr lang="ru-RU" sz="1600" dirty="0">
              <a:solidFill>
                <a:srgbClr val="FFD965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- задания на развитие мелкой моторики рук (рисование, штриховка и пр.) выполняются карандашами;</a:t>
            </a:r>
          </a:p>
          <a:p>
            <a:pPr lvl="0"/>
            <a:r>
              <a:rPr lang="ru-RU" sz="16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- весь речевой материал должен быть отработан, т.е. родители должны добиваться правильного и четкого выполнения ребенком задания, даже путем заучивания;</a:t>
            </a:r>
          </a:p>
          <a:p>
            <a:pPr lvl="0"/>
            <a:r>
              <a:rPr lang="ru-RU" sz="16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- задания должны быть прочитаны ребенку;</a:t>
            </a:r>
          </a:p>
          <a:p>
            <a:pPr lvl="0"/>
            <a:r>
              <a:rPr lang="ru-RU" sz="16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- все задания выполняются до конца</a:t>
            </a:r>
            <a:r>
              <a:rPr lang="ru-RU" sz="1200" dirty="0">
                <a:solidFill>
                  <a:srgbClr val="FFD965">
                    <a:lumMod val="20000"/>
                    <a:lumOff val="80000"/>
                  </a:srgbClr>
                </a:solidFill>
                <a:latin typeface="Cleopatr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6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5229200"/>
            <a:ext cx="5364088" cy="864096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Полезные ресурсы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5805264"/>
            <a:ext cx="628640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Вся информация размещена на сайте детского сада 393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.tvoysadik.ru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4"/>
          <a:stretch/>
        </p:blipFill>
        <p:spPr bwMode="auto">
          <a:xfrm>
            <a:off x="4932040" y="116632"/>
            <a:ext cx="2590800" cy="144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10006" r="4307" b="5309"/>
          <a:stretch/>
        </p:blipFill>
        <p:spPr bwMode="auto">
          <a:xfrm>
            <a:off x="7252" y="26476"/>
            <a:ext cx="2702104" cy="239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esktop\логопед\я аттестация\бусоград, мелкая моторика\IMG_20161214_165444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17582" r="157" b="17582"/>
          <a:stretch/>
        </p:blipFill>
        <p:spPr bwMode="auto">
          <a:xfrm rot="5400000">
            <a:off x="2000588" y="966694"/>
            <a:ext cx="3451163" cy="1678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логопед\я аттестация\бусоград, мелкая моторика\IMG_20161228_1208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1" r="2712" b="-818"/>
          <a:stretch/>
        </p:blipFill>
        <p:spPr bwMode="auto">
          <a:xfrm>
            <a:off x="0" y="5055277"/>
            <a:ext cx="3592813" cy="18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логопед\я аттестация\бусоград, мелкая моторика\IMG_20170109_1714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" t="29445" r="180" b="-129"/>
          <a:stretch/>
        </p:blipFill>
        <p:spPr bwMode="auto">
          <a:xfrm>
            <a:off x="107504" y="2720709"/>
            <a:ext cx="2430931" cy="273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логопед\я аттестация\бусоград, мелкая моторика\IMG_20170109_170722_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2" r="2454" b="6939"/>
          <a:stretch/>
        </p:blipFill>
        <p:spPr bwMode="auto">
          <a:xfrm>
            <a:off x="4913904" y="1657190"/>
            <a:ext cx="2608935" cy="194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логопед\я аттестация\бусоград, мелкая моторика\IMG_20181214_11110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28"/>
          <a:stretch/>
        </p:blipFill>
        <p:spPr bwMode="auto">
          <a:xfrm>
            <a:off x="4948366" y="3611896"/>
            <a:ext cx="2574473" cy="174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логопед\я аттестация\бусоград, мелкая моторика\IMG_20170109_171405_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674" r="-2218"/>
          <a:stretch/>
        </p:blipFill>
        <p:spPr bwMode="auto">
          <a:xfrm>
            <a:off x="2538435" y="3590237"/>
            <a:ext cx="2375470" cy="187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4392488" cy="92447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дошкольного образования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3816424" cy="4680520"/>
          </a:xfrm>
        </p:spPr>
        <p:txBody>
          <a:bodyPr>
            <a:normAutofit/>
          </a:bodyPr>
          <a:lstStyle/>
          <a:p>
            <a:pPr lvl="0" algn="just" defTabSz="914400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укрепление физического и психического здоровья детей, в том числе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благополучия;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равных возможностей для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полноценного развития каждого ребенка в период дошкольного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детства;</a:t>
            </a:r>
          </a:p>
          <a:p>
            <a:pPr lvl="0" algn="just" defTabSz="914400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развития детей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 личности детей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психолого-педагогической поддержки семьи и повышения компетентности родителей</a:t>
            </a:r>
            <a:r>
              <a:rPr lang="ru-RU" sz="1600" b="1" dirty="0">
                <a:solidFill>
                  <a:srgbClr val="4E005F">
                    <a:lumMod val="10000"/>
                    <a:lumOff val="9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84882" y="620688"/>
            <a:ext cx="3731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Участие родителей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773971"/>
            <a:ext cx="39604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Статья 44 «Закон Об образовании в РФ» «родители обязаны обеспечить получение детьми общего образования».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Родители должны участвовать в реализации программы, в создании условий для полноценного и своевременного развития ребенка в дошкольном возрасте.</a:t>
            </a:r>
          </a:p>
          <a:p>
            <a:pPr lvl="0"/>
            <a:r>
              <a:rPr lang="ru-RU" sz="16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</a:t>
            </a:r>
            <a:r>
              <a:rPr lang="ru-RU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939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-27384"/>
            <a:ext cx="7812359" cy="720080"/>
          </a:xfrm>
        </p:spPr>
        <p:txBody>
          <a:bodyPr/>
          <a:lstStyle/>
          <a:p>
            <a:pPr marL="182880" indent="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Заботливым родителям о работе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логопукта</a:t>
            </a:r>
            <a:endParaRPr lang="ru-RU" sz="2800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847" r="19763" b="-847"/>
          <a:stretch/>
        </p:blipFill>
        <p:spPr bwMode="auto">
          <a:xfrm>
            <a:off x="7405483" y="8922"/>
            <a:ext cx="173851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693" y="4945066"/>
            <a:ext cx="1831097" cy="191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\Desktop\презент. для сайта\зона дидактических пособий (2)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35766" y="2420888"/>
            <a:ext cx="2096803" cy="244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1" y="800120"/>
            <a:ext cx="678424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МБДОУ-детский сад №393 нет специализированных групп для детей с нарушениями речи, организован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Количество детей, занимающихся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логопункте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одномоментно – 20-25 человек.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обучения от 6 месяцев до 1,6 лет (в зависимости от речевого нарушения).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условиях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логопункта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первыми помощниками являются родители. Эффективность коррекционной работы по исправлению речевых нарушений зависит от совместных усилий логопеда и семьи!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1-15 сентября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с 15-31 мая проводится обследование детей. Воспитанники с речевыми нарушениями зачисляются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 решению консилиума ДОУ после прохождения специалистов и предоставления выписки из истории развития или протокола прохождения речевой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комиссии (для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детей с тяжелыми нарушениями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речи, дети с ОВЗ).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После 15 сентября  можно ознакомиться с результатами обследования.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логопедических уголках размещается расписание и списки детей, зачисленных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 Кроме того, нужно будет подписать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Соглашение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заявление о приеме ребенка 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логопункт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До этого времени законными представителями  заполняется анкета – краткие сведения о  ходе физического и речевого развития ребенка  (на бланке, выданном логопедом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).Это очень важно для постановки правильного речевого диагноза и выборе методик коррекционного воздействия.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Родителям необходимо соблюдать все рекомендации специалистов ДОУ и посещать консультации логопеда! </a:t>
            </a:r>
          </a:p>
        </p:txBody>
      </p:sp>
    </p:spTree>
    <p:extLst>
      <p:ext uri="{BB962C8B-B14F-4D97-AF65-F5344CB8AC3E}">
        <p14:creationId xmlns:p14="http://schemas.microsoft.com/office/powerpoint/2010/main" val="20547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6984776" cy="64807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ОВЗ (ограниченные возможности здоровья)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7400602" cy="1872208"/>
          </a:xfrm>
        </p:spPr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Детьми 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можно считать детей с нарушением психофизического развития, нуждающихся в специальном (коррекционном) обучении и воспитании.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Дети с речевыми нарушениями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Дети 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СДВГ и нарушениями речи.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590" y="3864302"/>
            <a:ext cx="3145586" cy="273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34829"/>
            <a:ext cx="24320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5368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18" y="3429000"/>
            <a:ext cx="2521295" cy="62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975360"/>
            <a:ext cx="2520280" cy="6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6" y="5975360"/>
            <a:ext cx="34258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1" y="2239196"/>
            <a:ext cx="422968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4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12168"/>
          </a:xfrm>
        </p:spPr>
        <p:txBody>
          <a:bodyPr/>
          <a:lstStyle/>
          <a:p>
            <a: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работы </a:t>
            </a:r>
            <a:r>
              <a:rPr lang="ru-RU" sz="2800" dirty="0" err="1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логопункта</a:t>
            </a:r>
            <a: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рупповые занятия, подгрупповые и индивидуальные  консультации  в </a:t>
            </a:r>
            <a:r>
              <a:rPr lang="ru-RU" sz="2800" dirty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подвижных </a:t>
            </a:r>
            <a:r>
              <a:rPr lang="ru-RU" sz="2800" dirty="0" err="1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микрогруппах</a:t>
            </a:r>
            <a: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(занятия могут  включать элементы </a:t>
            </a:r>
            <a:r>
              <a:rPr lang="ru-RU" sz="2800" dirty="0" err="1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логоритмики</a:t>
            </a:r>
            <a: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   </a:t>
            </a:r>
            <a:r>
              <a:rPr lang="ru-RU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ltimore Nouveau"/>
                <a:cs typeface="+mj-cs"/>
              </a:rPr>
              <a:t>  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132857"/>
            <a:ext cx="3888432" cy="4464495"/>
          </a:xfrm>
        </p:spPr>
        <p:txBody>
          <a:bodyPr>
            <a:noAutofit/>
          </a:bodyPr>
          <a:lstStyle/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УУД - умениями работать по правилу и по образцу; слушать взрослого и выполнять его инструкции;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дифференцировать на слух гласные и согласные, твердые и мягкие согласные звуки, звонкие и глухие согласные звуки; 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уметь выделять первый и последний звук в слове;  находить в предложении слова с заданным звуком; определять место звука в слове; придумывать слова на заданный звук; 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называть последовательность слов в предложении, слогов и звуков в словах; самостоятельно выполнять   элементарный звуковой анализ и синтез слов разной слоговой структуры; 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1521" y="1628800"/>
            <a:ext cx="4104456" cy="4464496"/>
          </a:xfrm>
        </p:spPr>
        <p:txBody>
          <a:bodyPr>
            <a:noAutofit/>
          </a:bodyPr>
          <a:lstStyle/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Формирование правильного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звукопроизношения.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артикуляционной моторики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Совершенствования фонематических процессов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Совершенствования грамматического строя речи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Обогащение и активизация словарного запаса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мелкой моторики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</a:p>
          <a:p>
            <a:pPr lvl="0" defTabSz="914400">
              <a:spcAft>
                <a:spcPts val="0"/>
              </a:spcAft>
              <a:buClrTx/>
              <a:buFont typeface="Arial" pitchFamily="34" charset="0"/>
              <a:buChar char="•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Совершенствование просодической стороны ре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чи</a:t>
            </a:r>
          </a:p>
        </p:txBody>
      </p:sp>
    </p:spTree>
    <p:extLst>
      <p:ext uri="{BB962C8B-B14F-4D97-AF65-F5344CB8AC3E}">
        <p14:creationId xmlns:p14="http://schemas.microsoft.com/office/powerpoint/2010/main" val="30154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4624"/>
            <a:ext cx="8350117" cy="92447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развития артикуляции и постановки звуков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езент. для сайта\зона постановки звуков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491" y="1384067"/>
            <a:ext cx="2112336" cy="233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. для сайта\зона развития артикуляции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78313"/>
            <a:ext cx="3168352" cy="2306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презент. для сайта\помощница Говоруша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39" y="1525811"/>
            <a:ext cx="2088232" cy="200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презент. для сайта\зона развития мимики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3"/>
          <a:stretch/>
        </p:blipFill>
        <p:spPr bwMode="auto">
          <a:xfrm>
            <a:off x="323528" y="4365104"/>
            <a:ext cx="4403880" cy="1464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t="39032" r="63486"/>
          <a:stretch/>
        </p:blipFill>
        <p:spPr bwMode="auto">
          <a:xfrm>
            <a:off x="4945226" y="3893737"/>
            <a:ext cx="3267825" cy="267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888" cy="924475"/>
          </a:xfrm>
        </p:spPr>
        <p:txBody>
          <a:bodyPr/>
          <a:lstStyle/>
          <a:p>
            <a:r>
              <a:rPr lang="ru-RU" sz="2800" dirty="0" smtClean="0">
                <a:solidFill>
                  <a:srgbClr val="58006C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Гастрономические-логопедические игры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s://i.mycdn.me/image?id=860266044887&amp;t=0&amp;plc=WEB&amp;tkn=*LCZD4t_oyjGmF-iImVlhN0p-tyM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7584" y="1484784"/>
            <a:ext cx="6796002" cy="4374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02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624"/>
            <a:ext cx="4211959" cy="114049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развития мелкой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моторики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4176464" cy="1440160"/>
          </a:xfrm>
        </p:spPr>
        <p:txBody>
          <a:bodyPr/>
          <a:lstStyle/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Используются традиционные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нетрадиционныетехнологии:Прищепатехнология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методика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Бусоград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шнуровки, </a:t>
            </a:r>
            <a:r>
              <a:rPr lang="ru-RU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масажные</a:t>
            </a:r>
            <a:r>
              <a:rPr lang="ru-RU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мячики…</a:t>
            </a:r>
          </a:p>
          <a:p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Су-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джок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массажные шарики.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636912"/>
            <a:ext cx="3816424" cy="3672409"/>
          </a:xfrm>
        </p:spPr>
        <p:txBody>
          <a:bodyPr>
            <a:normAutofit fontScale="85000" lnSpcReduction="20000"/>
          </a:bodyPr>
          <a:lstStyle/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Массажные шарики, в комплекте </a:t>
            </a: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 массажными металлическими кольцами . 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Шариком можно стимулировать зоны на ладонях, а массажные колечки надеваются на </a:t>
            </a: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пальчики.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Достоинствами 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Су-</a:t>
            </a:r>
            <a:r>
              <a:rPr lang="ru-RU" sz="1900" dirty="0" err="1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терапии являются: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эффективность – при правильном применении наступает выраженный </a:t>
            </a: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эффект;</a:t>
            </a:r>
            <a:endParaRPr lang="ru-RU" sz="1900" dirty="0">
              <a:solidFill>
                <a:srgbClr val="FFD965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абсолютная 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безопасность – неправильное применение никогда не наносит вред – оно просто </a:t>
            </a: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неэффективно;</a:t>
            </a:r>
            <a:endParaRPr lang="ru-RU" sz="1900" dirty="0">
              <a:solidFill>
                <a:srgbClr val="FFD965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- универсальность 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– Су-</a:t>
            </a:r>
            <a:r>
              <a:rPr lang="ru-RU" sz="1900" dirty="0" err="1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Джок</a:t>
            </a:r>
            <a:r>
              <a:rPr lang="ru-RU" sz="1900" dirty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терапию могут использовать и педагоги в своей работе, и родители в домашних </a:t>
            </a:r>
            <a:r>
              <a:rPr lang="ru-RU" sz="1900" dirty="0" smtClean="0">
                <a:solidFill>
                  <a:srgbClr val="FFD965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условиях.</a:t>
            </a:r>
          </a:p>
          <a:p>
            <a:pPr marL="0" lvl="0" indent="0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sz="1900" dirty="0">
              <a:solidFill>
                <a:srgbClr val="FFD965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User\Desktop\презент. для сайта\зона развития мелкой моторики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4" t="11608" r="8762" b="-2370"/>
          <a:stretch/>
        </p:blipFill>
        <p:spPr bwMode="auto">
          <a:xfrm>
            <a:off x="3902687" y="4648272"/>
            <a:ext cx="4014017" cy="22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езент. для сайта\зона развития моторики и артикуляционного аппарата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7" t="8762" r="3253" b="13435"/>
          <a:stretch/>
        </p:blipFill>
        <p:spPr bwMode="auto">
          <a:xfrm>
            <a:off x="4572000" y="187610"/>
            <a:ext cx="3921657" cy="194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презент. для сайта\зона развития мелкой моторики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3174"/>
            <a:ext cx="39207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90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653"/>
            <a:ext cx="5796136" cy="1185123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развития дыхания лексико-грамматического строя речи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5" t="37072" r="5467"/>
          <a:stretch/>
        </p:blipFill>
        <p:spPr bwMode="auto">
          <a:xfrm>
            <a:off x="3498509" y="1380513"/>
            <a:ext cx="2177677" cy="2539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1" y="1367315"/>
            <a:ext cx="3312368" cy="2539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User\Desktop\презент. для сайта\зона развития лексики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t="614" r="8389"/>
          <a:stretch/>
        </p:blipFill>
        <p:spPr bwMode="auto">
          <a:xfrm>
            <a:off x="3916249" y="4130868"/>
            <a:ext cx="3683269" cy="26144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презент. для сайта\зона развития лексико-грамматичекого строя речи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4" t="9940" r="2298" b="-1"/>
          <a:stretch/>
        </p:blipFill>
        <p:spPr bwMode="auto">
          <a:xfrm>
            <a:off x="5754535" y="1566232"/>
            <a:ext cx="3229913" cy="2564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презент. для сайта\зона развития дыхания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" t="6593" r="3866" b="5727"/>
          <a:stretch/>
        </p:blipFill>
        <p:spPr bwMode="auto">
          <a:xfrm>
            <a:off x="5724128" y="35188"/>
            <a:ext cx="3216165" cy="1422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User\Desktop\презент. для сайта\зона развития фонем.процессов.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3" r="2069" b="16319"/>
          <a:stretch/>
        </p:blipFill>
        <p:spPr bwMode="auto">
          <a:xfrm>
            <a:off x="186141" y="4022446"/>
            <a:ext cx="3312368" cy="277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12911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TM02455519[[fn=Зима]]</Template>
  <TotalTime>539</TotalTime>
  <Words>750</Words>
  <Application>Microsoft Office PowerPoint</Application>
  <PresentationFormat>Экран (4:3)</PresentationFormat>
  <Paragraphs>67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Winter</vt:lpstr>
      <vt:lpstr>Презентация PowerPoint</vt:lpstr>
      <vt:lpstr>Задачи дошкольного образования </vt:lpstr>
      <vt:lpstr>Заботливым родителям о работе  логопукта</vt:lpstr>
      <vt:lpstr>ОВЗ (ограниченные возможности здоровья)</vt:lpstr>
      <vt:lpstr>Организация работы логопункта: групповые занятия, подгрупповые и индивидуальные  консультации  в подвижных микрогруппах (занятия могут  включать элементы логоритмики)                       </vt:lpstr>
      <vt:lpstr>Зона развития артикуляции и постановки звуков</vt:lpstr>
      <vt:lpstr>Гастрономические-логопедические игры </vt:lpstr>
      <vt:lpstr>Зона развития мелкой моторики</vt:lpstr>
      <vt:lpstr>Зона развития дыхания лексико-грамматического строя речи</vt:lpstr>
      <vt:lpstr>Правила работы с домашними заданиями</vt:lpstr>
      <vt:lpstr>Полезные ресурсы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Заботливым родителям о работе логопукта</dc:title>
  <dc:creator>User</dc:creator>
  <cp:lastModifiedBy>User</cp:lastModifiedBy>
  <cp:revision>40</cp:revision>
  <dcterms:created xsi:type="dcterms:W3CDTF">2020-12-22T08:34:44Z</dcterms:created>
  <dcterms:modified xsi:type="dcterms:W3CDTF">2020-12-28T12:53:35Z</dcterms:modified>
</cp:coreProperties>
</file>