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9" r:id="rId5"/>
    <p:sldId id="268" r:id="rId6"/>
    <p:sldId id="267" r:id="rId7"/>
    <p:sldId id="266" r:id="rId8"/>
    <p:sldId id="265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5400" dirty="0" smtClean="0">
              <a:solidFill>
                <a:schemeClr val="accent3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5400" dirty="0" smtClean="0">
              <a:solidFill>
                <a:schemeClr val="accent3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ФЭМП </a:t>
            </a:r>
            <a:r>
              <a:rPr lang="ru-RU" sz="54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во 2 мл. гр.</a:t>
            </a:r>
          </a:p>
          <a:p>
            <a:pPr algn="ctr"/>
            <a:endParaRPr lang="ru-RU" sz="54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• </a:t>
            </a: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Закреплять </a:t>
            </a: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умение воспроизводить заданное количество предметов и звуков по образцу (без счета и называния числа).</a:t>
            </a:r>
          </a:p>
          <a:p>
            <a:pPr>
              <a:buNone/>
            </a:pP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• Упражнять в умении сравнивать два предмета по величине, обозначать результат сравнения словами </a:t>
            </a:r>
            <a:r>
              <a:rPr lang="ru-RU" sz="30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большой, маленький.</a:t>
            </a:r>
            <a:endParaRPr lang="ru-RU" sz="3000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• Упражнять в умении различать пространственные направления от себя и обозначать их словами: </a:t>
            </a:r>
            <a:r>
              <a:rPr lang="ru-RU" sz="30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впереди – сзади, слева – справа</a:t>
            </a:r>
            <a:r>
              <a:rPr lang="ru-RU" sz="3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   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I часть. 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Игровое упражнение «Дрессированная собачка».</a:t>
            </a:r>
          </a:p>
          <a:p>
            <a:pPr lvl="0">
              <a:buNone/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Здравствуйте детишки! 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Я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мимо пролетал и вас в окошко увидал. </a:t>
            </a:r>
            <a:b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Дай думаю, зайду, и детишек удивлю! 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Я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веселый озорной и довольно молодой! 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Какие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вы все красивые и веселые! Давайте знакомиться! Меня зовут </a:t>
            </a:r>
            <a:r>
              <a:rPr lang="ru-RU" sz="1400" b="1" dirty="0" err="1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Клёпа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 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Я пришел к вам из цирка. А как вас зовут?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1600" dirty="0" smtClean="0"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                               «</a:t>
            </a:r>
            <a:r>
              <a:rPr lang="ru-RU" sz="16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» - «</a:t>
            </a:r>
            <a:r>
              <a:rPr lang="ru-RU" sz="16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» - «</a:t>
            </a:r>
            <a:r>
              <a:rPr lang="ru-RU" sz="16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» - «</a:t>
            </a:r>
            <a:r>
              <a:rPr lang="ru-RU" sz="16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» - «</a:t>
            </a:r>
            <a:r>
              <a:rPr lang="ru-RU" sz="16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»  </a:t>
            </a:r>
          </a:p>
          <a:p>
            <a:pPr lvl="0">
              <a:buNone/>
            </a:pP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                                «</a:t>
            </a:r>
            <a:r>
              <a:rPr lang="ru-RU" sz="1600" dirty="0" err="1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Ав</a:t>
            </a:r>
            <a:r>
              <a:rPr lang="ru-RU" sz="1600" dirty="0" smtClean="0"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sz="4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s://clip.cookdiary.net/sites/default/files/wallpaper/juggling-clipart/254832/juggling-clipart-jester-254832-64472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71678"/>
            <a:ext cx="250033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https://tattoo-permanent.ru/upload/iblock/1f1/1f1c644f992f42978edcd50168d13e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214686"/>
            <a:ext cx="559738" cy="55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tattoo-permanent.ru/upload/iblock/1f1/1f1c644f992f42978edcd50168d13e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214686"/>
            <a:ext cx="559738" cy="55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tattoo-permanent.ru/upload/iblock/1f1/1f1c644f992f42978edcd50168d13e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14686"/>
            <a:ext cx="559738" cy="55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tattoo-permanent.ru/upload/iblock/1f1/1f1c644f992f42978edcd50168d13e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214686"/>
            <a:ext cx="559738" cy="55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tattoo-permanent.ru/upload/iblock/1f1/1f1c644f992f42978edcd50168d13e4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214686"/>
            <a:ext cx="559738" cy="55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5000636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клоун «выкладывает» кружочки. Каждый раз, когда он кладет кружочек, лает дрессированная собачка.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     Дети вслед за клоуном тоже выкладывают на карточки по одному кружочку.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              Когда все кружочки разложены, воспитатель выясняет у детей, сколько кружочков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      они положили. 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(Один, много.)</a:t>
            </a:r>
            <a:r>
              <a:rPr lang="ru-RU" sz="1200" dirty="0" smtClean="0"/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Упражнение повторяется 3–4 раза.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6" name="Рисунок 15" descr="https://www.proficosmetics.ru/upload/iblock/d3f/20851_p_bedaring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4000504"/>
            <a:ext cx="50006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5400" dirty="0" smtClean="0">
              <a:solidFill>
                <a:schemeClr val="accent3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  <a:p>
            <a:pPr algn="ctr">
              <a:buNone/>
            </a:pPr>
            <a:endParaRPr lang="ru-RU" sz="5400" dirty="0" smtClean="0">
              <a:solidFill>
                <a:schemeClr val="accent3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087744" cy="281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3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3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   игра «Подбери большие и маленькие предметы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»</a:t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  Вы знаете, у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Клёпы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, есть друг, он тоже клоун, а зовут его Стёпа. Клоун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Клёпа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какой? Большой.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А клоун Стёпа? Маленький. Но им надо помочь подобрать большие и маленькие предметы, 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то они не знают, как это сделать и поэтому всё время ссорятся. Давайте, им поможем справиться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 этим заданием.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Как вы думаете кому нужны – большие предметы?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          А кому маленькие?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   Вывод Большие предметы –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Клёпе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, а маленькие Стёпе (Дети сравнивают по величине 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подбирают карточки с изображением разных предметов: большие игрушки, музыкальные инструменты,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предметы одежды для большого клоуна Ст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</a:rPr>
              <a:t>ёпы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</a:rPr>
              <a:t>, маленькие – для маленького </a:t>
            </a:r>
            <a:r>
              <a:rPr lang="ru-RU" sz="1200" dirty="0" err="1" smtClean="0">
                <a:solidFill>
                  <a:srgbClr val="C00000"/>
                </a:solidFill>
                <a:latin typeface="Bookman Old Style" pitchFamily="18" charset="0"/>
              </a:rPr>
              <a:t>Клёпы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1200" dirty="0" smtClean="0">
                <a:solidFill>
                  <a:srgbClr val="C00000"/>
                </a:solidFill>
                <a:latin typeface="Bookman Old Style" pitchFamily="18" charset="0"/>
              </a:rPr>
              <a:t>)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5" name="Рисунок 4" descr="https://avatars.mds.yandex.net/get-pdb/1813491/bd9547d2-f439-42c4-a04e-870c7509c7ae/s1200?webp=fals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14620"/>
            <a:ext cx="2628407" cy="378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lip.cookdiary.net/sites/default/files/wallpaper/juggling-clipart/254832/juggling-clipart-jester-254832-64472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214686"/>
            <a:ext cx="25003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ds05.infourok.ru/uploads/ex/0fa2/000ca649-986f8e9c/hello_html_2e67646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2643182"/>
            <a:ext cx="250033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mg.labirint.ru/rcimg/d71d9cf4548a53e6d813624020cca55c/1920x1080/comments_pic/1313/2_47da029f35450f5b5e75651e5479cdc6_1364469580.jpg?136447015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3857628"/>
            <a:ext cx="277185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428992" y="3244334"/>
            <a:ext cx="1000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Клёпа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2714620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Стёпа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avatars.mds.yandex.net/get-pdb/1813491/bd9547d2-f439-42c4-a04e-870c7509c7ae/s1200?webp=fals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290777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lip.cookdiary.net/sites/default/files/wallpaper/juggling-clipart/254832/juggling-clipart-jester-254832-64472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1643050"/>
            <a:ext cx="250033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qzrr9k4bjpzk.cloudfront.net/images/14600016/87613267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571876"/>
            <a:ext cx="1214446" cy="77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pinimg.com/736x/19/0c/9c/190c9c666d33cf120d9616e96265e0b8--russian-language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500042"/>
            <a:ext cx="2075656" cy="155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1.bp.blogspot.com/-chgiEROyZpo/WnHTei1fFnI/AAAAAAAAANc/VYyw-MQv2rIlM8_zTd-0lMEXMbktVASJgCEwYBhgL/s1600/59dc4d447847a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0" y="3214686"/>
            <a:ext cx="1736891" cy="243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edu.raskraski.link/uploads/6/0/5/Kurtka-palto-krosovki_6050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596" y="4786322"/>
            <a:ext cx="33906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salecenter.com.ua/content/images/27/24700555185339.jpe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72396" y="500042"/>
            <a:ext cx="1097280" cy="109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lapochka-shop.ru/upload/iblock/d85/d85545b88f0b3c50bff508edba376c9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950" y="4643447"/>
            <a:ext cx="249471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superpuper.ru/images/lots/9f/12/44c3b116d7d6ac71c5070168f3ba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72132" y="357166"/>
            <a:ext cx="200026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clipart-library.com/images_k/violin-transparent-png/violin-transparent-png-1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2071678"/>
            <a:ext cx="1214446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happybooks.ru/image/cache/catalog/import_yml/189/384/scrn_big_1-1200x800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57752" y="2071679"/>
            <a:ext cx="125485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357422" y="714356"/>
            <a:ext cx="10715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Стёпа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58148" y="1714488"/>
            <a:ext cx="928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Клёпа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28" y="5989320"/>
            <a:ext cx="114272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latin typeface="Bookman Old Style" pitchFamily="18" charset="0"/>
              </a:rPr>
              <a:t>Вывод: </a:t>
            </a:r>
            <a:r>
              <a:rPr lang="ru-RU" sz="1400" dirty="0" smtClean="0">
                <a:latin typeface="Bookman Old Style" pitchFamily="18" charset="0"/>
              </a:rPr>
              <a:t>Молодцы, правильно подобрали большие предметы (картинки)для </a:t>
            </a:r>
            <a:r>
              <a:rPr lang="ru-RU" sz="1400" dirty="0" err="1" smtClean="0">
                <a:latin typeface="Bookman Old Style" pitchFamily="18" charset="0"/>
              </a:rPr>
              <a:t>Клёпы</a:t>
            </a:r>
            <a:r>
              <a:rPr lang="ru-RU" sz="1400" dirty="0" smtClean="0">
                <a:latin typeface="Bookman Old Style" pitchFamily="18" charset="0"/>
              </a:rPr>
              <a:t> , а маленькие для Стёпы. </a:t>
            </a:r>
            <a:endParaRPr lang="ru-RU" sz="1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Bookman Old Style" pitchFamily="18" charset="0"/>
              </a:rPr>
              <a:t>Физкультминутка </a:t>
            </a:r>
            <a:r>
              <a:rPr lang="ru-RU" sz="1400" b="1" dirty="0" smtClean="0">
                <a:latin typeface="Bookman Old Style" pitchFamily="18" charset="0"/>
              </a:rPr>
              <a:t>«Клоуны» (разучивание)</a:t>
            </a:r>
            <a:endParaRPr lang="ru-RU" sz="1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Bookman Old Style" pitchFamily="18" charset="0"/>
              </a:rPr>
              <a:t>Вышел клоун на арену –шагаем на месте</a:t>
            </a:r>
          </a:p>
          <a:p>
            <a:pPr>
              <a:buNone/>
            </a:pPr>
            <a:r>
              <a:rPr lang="ru-RU" sz="1400" dirty="0" smtClean="0">
                <a:latin typeface="Bookman Old Style" pitchFamily="18" charset="0"/>
              </a:rPr>
              <a:t>Поклонился всем со сцены -наклоны</a:t>
            </a:r>
          </a:p>
          <a:p>
            <a:pPr>
              <a:buNone/>
            </a:pPr>
            <a:r>
              <a:rPr lang="ru-RU" sz="1400" dirty="0" smtClean="0">
                <a:latin typeface="Bookman Old Style" pitchFamily="18" charset="0"/>
              </a:rPr>
              <a:t>Вправо, влево и вперед.</a:t>
            </a:r>
          </a:p>
          <a:p>
            <a:pPr>
              <a:buNone/>
            </a:pPr>
            <a:r>
              <a:rPr lang="ru-RU" sz="1400" dirty="0" smtClean="0">
                <a:latin typeface="Bookman Old Style" pitchFamily="18" charset="0"/>
              </a:rPr>
              <a:t>Поклонился всем, как мы!</a:t>
            </a:r>
          </a:p>
          <a:p>
            <a:pPr>
              <a:buNone/>
            </a:pPr>
            <a:r>
              <a:rPr lang="ru-RU" sz="1200" b="1" dirty="0" smtClean="0">
                <a:latin typeface="Bookman Old Style" pitchFamily="18" charset="0"/>
              </a:rPr>
              <a:t>Дидактическая игра «Назови геометрическую фигуру»</a:t>
            </a:r>
            <a:endParaRPr lang="ru-RU" sz="12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Bookman Old Style" pitchFamily="18" charset="0"/>
              </a:rPr>
              <a:t>А </a:t>
            </a:r>
            <a:r>
              <a:rPr lang="ru-RU" sz="1200" dirty="0" smtClean="0">
                <a:latin typeface="Bookman Old Style" pitchFamily="18" charset="0"/>
              </a:rPr>
              <a:t>сейчас мы с вами посмотрим, и назовем геометрические фигуры</a:t>
            </a:r>
          </a:p>
          <a:p>
            <a:pPr>
              <a:buNone/>
            </a:pPr>
            <a:r>
              <a:rPr lang="ru-RU" sz="1200" dirty="0" smtClean="0">
                <a:latin typeface="Bookman Old Style" pitchFamily="18" charset="0"/>
              </a:rPr>
              <a:t>Например: это красный квадрат.</a:t>
            </a:r>
          </a:p>
          <a:p>
            <a:pPr>
              <a:buNone/>
            </a:pPr>
            <a:r>
              <a:rPr lang="ru-RU" sz="1200" dirty="0" smtClean="0">
                <a:latin typeface="Bookman Old Style" pitchFamily="18" charset="0"/>
              </a:rPr>
              <a:t>Это красный квадрат.</a:t>
            </a:r>
          </a:p>
          <a:p>
            <a:pPr>
              <a:buNone/>
            </a:pPr>
            <a:r>
              <a:rPr lang="ru-RU" sz="1200" dirty="0" smtClean="0">
                <a:latin typeface="Bookman Old Style" pitchFamily="18" charset="0"/>
              </a:rPr>
              <a:t>Чем отличаются квадрат от круга?</a:t>
            </a:r>
          </a:p>
          <a:p>
            <a:pPr>
              <a:buNone/>
            </a:pPr>
            <a:r>
              <a:rPr lang="ru-RU" sz="1200" dirty="0" smtClean="0">
                <a:latin typeface="Bookman Old Style" pitchFamily="18" charset="0"/>
              </a:rPr>
              <a:t>Молодцы, правильно назвали геометрические фигуры.</a:t>
            </a:r>
          </a:p>
          <a:p>
            <a:pPr>
              <a:buNone/>
            </a:pPr>
            <a:r>
              <a:rPr lang="ru-RU" sz="1200" dirty="0" smtClean="0">
                <a:latin typeface="Bookman Old Style" pitchFamily="18" charset="0"/>
              </a:rPr>
              <a:t>А сейчас мы с вами поиграем.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Содержимое 3" descr="https://avatars.mds.yandex.net/get-pdb/1813491/bd9547d2-f439-42c4-a04e-870c7509c7ae/s1200?webp=false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928670"/>
            <a:ext cx="290777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memotest.ru/ImageUpload%5Cf9d95408-45c4-4874-b8dc-2cebdd55998d%5C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571744"/>
            <a:ext cx="1440491" cy="101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1.sndcdn.com/artworks-000147520432-d051we-t500x5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2000240"/>
            <a:ext cx="604299" cy="604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Пальчиковая гимнастика «Клоун»</a:t>
            </a:r>
            <a:endParaRPr lang="ru-RU" dirty="0" smtClean="0">
              <a:solidFill>
                <a:srgbClr val="C00000"/>
              </a:solidFill>
            </a:endParaRPr>
          </a:p>
          <a:p>
            <a:pPr algn="ctr">
              <a:lnSpc>
                <a:spcPct val="120000"/>
              </a:lnSpc>
              <a:buNone/>
            </a:pP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Клоун рыжий, конопатый,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гладят себя по голове, показывают веснушки,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Очень нравится ребятам.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три хлопка в ладоши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Нос как красный помидор.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гладят нос поочередно руками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А в глазах его задор. –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с помощью рук изображают глаза и хлопают реснички- пальчики 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Слезы льются, как у крана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“собирают слезинки в ладошку».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В разноцветные карманы. –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показывают карманы-ладони к бедрам.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А в карманах, там и тут,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кисти рук складывают в “бутон”, поднимают вверх, раскрывают “лепестки”.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Розы красные растут.</a:t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То он плачет, то смеется,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указательные пальцы вертикально к глазам, затем к губам.</a:t>
            </a:r>
            <a:r>
              <a:rPr lang="ru-RU" sz="25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То он добрый, то дерется,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гладят свои руки, затем выбрасывают кулаки вперед.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Ах, какой он неуклюжий, -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руки на поясе, наклоны туловища вправо-влево.</a:t>
            </a: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Но такой он всем и нужен. – </a:t>
            </a:r>
            <a:r>
              <a:rPr lang="ru-RU" sz="2500" i="1" dirty="0" smtClean="0">
                <a:solidFill>
                  <a:srgbClr val="C00000"/>
                </a:solidFill>
                <a:latin typeface="Bookman Old Style" pitchFamily="18" charset="0"/>
              </a:rPr>
              <a:t>руки скрещивают на груди, в стороны и на пояс.</a:t>
            </a:r>
            <a:endParaRPr lang="ru-RU" sz="25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2500" dirty="0" smtClean="0">
                <a:solidFill>
                  <a:srgbClr val="C00000"/>
                </a:solidFill>
                <a:latin typeface="Bookman Old Style" pitchFamily="18" charset="0"/>
              </a:rPr>
              <a:t>                                                            Молодцы ребята!</a:t>
            </a:r>
            <a:endParaRPr lang="ru-RU" sz="25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https://clip.cookdiary.net/sites/default/files/wallpaper/juggling-clipart/254832/juggling-clipart-jester-254832-64472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4214818"/>
            <a:ext cx="250033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Bookman Old Style" pitchFamily="18" charset="0"/>
              </a:rPr>
              <a:t>Игра «Где звенит погремушка? »(по времени)</a:t>
            </a:r>
            <a:r>
              <a:rPr lang="ru-RU" sz="1800" dirty="0" smtClean="0">
                <a:latin typeface="Bookman Old Style" pitchFamily="18" charset="0"/>
              </a:rPr>
              <a:t/>
            </a:r>
            <a:br>
              <a:rPr lang="ru-RU" sz="1800" dirty="0" smtClean="0">
                <a:latin typeface="Bookman Old Style" pitchFamily="18" charset="0"/>
              </a:rPr>
            </a:br>
            <a:r>
              <a:rPr lang="ru-RU" sz="1800" dirty="0" smtClean="0">
                <a:latin typeface="Bookman Old Style" pitchFamily="18" charset="0"/>
              </a:rPr>
              <a:t>-Ребята, закройте, пожалуйста, глаза и внимательно слушайте. </a:t>
            </a:r>
            <a:r>
              <a:rPr lang="ru-RU" sz="1800" dirty="0" err="1" smtClean="0">
                <a:latin typeface="Bookman Old Style" pitchFamily="18" charset="0"/>
              </a:rPr>
              <a:t>Клёпа</a:t>
            </a:r>
            <a:r>
              <a:rPr lang="ru-RU" sz="1800" dirty="0" smtClean="0">
                <a:latin typeface="Bookman Old Style" pitchFamily="18" charset="0"/>
              </a:rPr>
              <a:t> будет звенеть погремушкой, а вы должны угадать, где звенит? </a:t>
            </a:r>
            <a:r>
              <a:rPr lang="ru-RU" sz="1800" dirty="0" smtClean="0">
                <a:latin typeface="Bookman Old Style" pitchFamily="18" charset="0"/>
              </a:rPr>
              <a:t>Закройте </a:t>
            </a:r>
            <a:r>
              <a:rPr lang="ru-RU" sz="1800" dirty="0" smtClean="0">
                <a:latin typeface="Bookman Old Style" pitchFamily="18" charset="0"/>
              </a:rPr>
              <a:t>глаза и </a:t>
            </a:r>
            <a:r>
              <a:rPr lang="ru-RU" sz="1800" dirty="0" smtClean="0">
                <a:latin typeface="Bookman Old Style" pitchFamily="18" charset="0"/>
              </a:rPr>
              <a:t>определите, </a:t>
            </a:r>
            <a:r>
              <a:rPr lang="ru-RU" sz="1800" dirty="0" smtClean="0">
                <a:latin typeface="Bookman Old Style" pitchFamily="18" charset="0"/>
              </a:rPr>
              <a:t>где звенит погремушка (впереди, сзади, слева, справа) .</a:t>
            </a:r>
            <a:endParaRPr lang="ru-RU" sz="1800" dirty="0">
              <a:latin typeface="Bookman Old Style" pitchFamily="18" charset="0"/>
            </a:endParaRPr>
          </a:p>
        </p:txBody>
      </p:sp>
      <p:pic>
        <p:nvPicPr>
          <p:cNvPr id="4" name="Рисунок 3" descr="https://clip.cookdiary.net/sites/default/files/wallpaper/juggling-clipart/254832/juggling-clipart-jester-254832-64472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2214554"/>
            <a:ext cx="250033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mg-fotki.yandex.ru/get/6600/151944317.42/0_7bfb1_2cb63888_orig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571744"/>
            <a:ext cx="790289" cy="933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g-fotki.yandex.ru/get/6600/151944317.42/0_7bfb1_2cb63888_orig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714620"/>
            <a:ext cx="16430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Bookman Old Style" pitchFamily="18" charset="0"/>
              </a:rPr>
              <a:t>Заключительная часть (рефлексия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) </a:t>
            </a:r>
            <a:b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- Цирковое представление подошло к концу, нам надо прощаться с клоунами. Вам понравилось играть с клоунами? И они вам говорят большое спасибо, теперь у них будет всё получаться, потому что они будут дружно и вместе показывать представление. 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Кому 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мы сегодня помогали 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? Степе и </a:t>
            </a:r>
            <a:r>
              <a:rPr lang="ru-RU" sz="1400" dirty="0" err="1" smtClean="0">
                <a:solidFill>
                  <a:srgbClr val="C00000"/>
                </a:solidFill>
                <a:latin typeface="Bookman Old Style" pitchFamily="18" charset="0"/>
              </a:rPr>
              <a:t>Клёпе</a:t>
            </a:r>
            <a:r>
              <a:rPr lang="ru-RU" sz="1400" dirty="0" smtClean="0">
                <a:solidFill>
                  <a:srgbClr val="C00000"/>
                </a:solidFill>
                <a:latin typeface="Bookman Old Style" pitchFamily="18" charset="0"/>
              </a:rPr>
              <a:t> клоунам. До свидания,                 ребята.                                     До следующих встреч!!!!!! </a:t>
            </a:r>
            <a:endParaRPr lang="ru-RU" sz="1400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  <p:pic>
        <p:nvPicPr>
          <p:cNvPr id="4" name="Содержимое 3" descr="https://avatars.mds.yandex.net/get-pdb/1813491/bd9547d2-f439-42c4-a04e-870c7509c7ae/s1200?webp=false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857364"/>
            <a:ext cx="2907773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clip.cookdiary.net/sites/default/files/wallpaper/juggling-clipart/254832/juggling-clipart-jester-254832-64472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500306"/>
            <a:ext cx="250033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99</TotalTime>
  <Words>112</Words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вадим</cp:lastModifiedBy>
  <cp:revision>11</cp:revision>
  <dcterms:created xsi:type="dcterms:W3CDTF">2020-04-27T12:50:27Z</dcterms:created>
  <dcterms:modified xsi:type="dcterms:W3CDTF">2020-04-27T14:40:16Z</dcterms:modified>
</cp:coreProperties>
</file>