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66" r:id="rId4"/>
    <p:sldId id="267" r:id="rId5"/>
    <p:sldId id="265" r:id="rId6"/>
    <p:sldId id="261" r:id="rId7"/>
    <p:sldId id="260" r:id="rId8"/>
    <p:sldId id="259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gif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714356"/>
            <a:ext cx="8458200" cy="3429024"/>
          </a:xfrm>
        </p:spPr>
        <p:txBody>
          <a:bodyPr>
            <a:normAutofit/>
          </a:bodyPr>
          <a:lstStyle/>
          <a:p>
            <a:pPr algn="ctr"/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00B050"/>
                </a:solidFill>
                <a:latin typeface="Bookman Old Style" pitchFamily="18" charset="0"/>
              </a:rPr>
              <a:t>Развитие </a:t>
            </a:r>
            <a:r>
              <a:rPr lang="ru-RU" sz="4800" b="1" dirty="0" smtClean="0">
                <a:solidFill>
                  <a:srgbClr val="00B050"/>
                </a:solidFill>
                <a:latin typeface="Bookman Old Style" pitchFamily="18" charset="0"/>
              </a:rPr>
              <a:t>речи</a:t>
            </a:r>
            <a:endParaRPr lang="ru-RU" sz="4800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00B050"/>
                </a:solidFill>
                <a:latin typeface="Bookman Old Style" pitchFamily="18" charset="0"/>
              </a:rPr>
              <a:t>Звуковая </a:t>
            </a:r>
            <a:r>
              <a:rPr lang="ru-RU" sz="4800" b="1" dirty="0" smtClean="0">
                <a:solidFill>
                  <a:srgbClr val="00B050"/>
                </a:solidFill>
                <a:latin typeface="Bookman Old Style" pitchFamily="18" charset="0"/>
              </a:rPr>
              <a:t>культура речи: звук </a:t>
            </a:r>
            <a:r>
              <a:rPr lang="ru-RU" sz="4800" b="1" i="1" dirty="0" smtClean="0">
                <a:solidFill>
                  <a:srgbClr val="00B050"/>
                </a:solidFill>
                <a:latin typeface="Bookman Old Style" pitchFamily="18" charset="0"/>
              </a:rPr>
              <a:t>з</a:t>
            </a:r>
            <a:endParaRPr lang="ru-RU" sz="4800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642918"/>
            <a:ext cx="8458200" cy="415768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  <a:latin typeface="Bookman Old Style" pitchFamily="18" charset="0"/>
              </a:rPr>
              <a:t>Цель.</a:t>
            </a:r>
            <a:r>
              <a:rPr lang="ru-RU" sz="4400" dirty="0" smtClean="0">
                <a:solidFill>
                  <a:srgbClr val="00B050"/>
                </a:solidFill>
                <a:latin typeface="Bookman Old Style" pitchFamily="18" charset="0"/>
              </a:rPr>
              <a:t> Упра</a:t>
            </a:r>
            <a:r>
              <a:rPr lang="ru-RU" sz="4400" dirty="0" smtClean="0">
                <a:solidFill>
                  <a:srgbClr val="00B050"/>
                </a:solidFill>
                <a:latin typeface="Bookman Old Style" pitchFamily="18" charset="0"/>
              </a:rPr>
              <a:t>жнять </a:t>
            </a:r>
            <a:r>
              <a:rPr lang="ru-RU" sz="4400" dirty="0" smtClean="0">
                <a:solidFill>
                  <a:srgbClr val="00B050"/>
                </a:solidFill>
                <a:latin typeface="Bookman Old Style" pitchFamily="18" charset="0"/>
              </a:rPr>
              <a:t>детей в четком произношении звука </a:t>
            </a:r>
            <a:r>
              <a:rPr lang="ru-RU" sz="4400" i="1" dirty="0" smtClean="0">
                <a:solidFill>
                  <a:srgbClr val="00B050"/>
                </a:solidFill>
                <a:latin typeface="Bookman Old Style" pitchFamily="18" charset="0"/>
              </a:rPr>
              <a:t>з</a:t>
            </a:r>
            <a:r>
              <a:rPr lang="ru-RU" sz="4400" i="1" dirty="0" smtClean="0">
                <a:solidFill>
                  <a:srgbClr val="00B050"/>
                </a:solidFill>
                <a:latin typeface="Bookman Old Style" pitchFamily="18" charset="0"/>
              </a:rPr>
              <a:t>.</a:t>
            </a:r>
          </a:p>
          <a:p>
            <a:endParaRPr lang="ru-RU" sz="4400" i="1" dirty="0" smtClean="0">
              <a:latin typeface="Bookman Old Style" pitchFamily="18" charset="0"/>
            </a:endParaRPr>
          </a:p>
          <a:p>
            <a:endParaRPr lang="ru-RU" sz="44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714357"/>
            <a:ext cx="3119430" cy="53614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285728"/>
            <a:ext cx="5195894" cy="5143536"/>
          </a:xfrm>
        </p:spPr>
        <p:txBody>
          <a:bodyPr>
            <a:normAutofit/>
          </a:bodyPr>
          <a:lstStyle/>
          <a:p>
            <a:endParaRPr lang="ru-RU" sz="7200" dirty="0" smtClean="0">
              <a:latin typeface="Bookman Old Style" pitchFamily="18" charset="0"/>
            </a:endParaRPr>
          </a:p>
          <a:p>
            <a:endParaRPr lang="ru-RU" sz="7200" dirty="0" smtClean="0">
              <a:latin typeface="Bookman Old Style" pitchFamily="18" charset="0"/>
            </a:endParaRPr>
          </a:p>
          <a:p>
            <a:endParaRPr lang="ru-RU" sz="7200" dirty="0" smtClean="0">
              <a:latin typeface="Bookman Old Style" pitchFamily="18" charset="0"/>
            </a:endParaRPr>
          </a:p>
          <a:p>
            <a:endParaRPr lang="ru-RU" sz="7200" dirty="0" smtClean="0">
              <a:latin typeface="Bookman Old Style" pitchFamily="18" charset="0"/>
            </a:endParaRPr>
          </a:p>
          <a:p>
            <a:endParaRPr lang="ru-RU" sz="7200" dirty="0" smtClean="0">
              <a:latin typeface="Bookman Old Style" pitchFamily="18" charset="0"/>
            </a:endParaRPr>
          </a:p>
          <a:p>
            <a:endParaRPr lang="ru-RU" sz="7200" dirty="0" smtClean="0">
              <a:latin typeface="Bookman Old Style" pitchFamily="18" charset="0"/>
            </a:endParaRPr>
          </a:p>
          <a:p>
            <a:endParaRPr lang="ru-RU" sz="7200" dirty="0" smtClean="0"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dirty="0" smtClean="0"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dirty="0"/>
          </a:p>
        </p:txBody>
      </p:sp>
      <p:pic>
        <p:nvPicPr>
          <p:cNvPr id="4" name="Рисунок 3" descr="https://avatars.mds.yandex.net/get-pdb/1627222/d89ff561-8115-492d-ba16-96bb0fdba6da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3714776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714744" y="428604"/>
            <a:ext cx="5214974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 smtClean="0">
                <a:solidFill>
                  <a:srgbClr val="00B050"/>
                </a:solidFill>
                <a:latin typeface="Bookman Old Style" pitchFamily="18" charset="0"/>
              </a:rPr>
              <a:t>Здравствуйте, ребятки! Вы меня узнали? Я Михайло </a:t>
            </a:r>
            <a:r>
              <a:rPr lang="ru-RU" sz="1200" b="1" dirty="0" err="1" smtClean="0">
                <a:solidFill>
                  <a:srgbClr val="00B050"/>
                </a:solidFill>
                <a:latin typeface="Bookman Old Style" pitchFamily="18" charset="0"/>
              </a:rPr>
              <a:t>Потапыч</a:t>
            </a:r>
            <a:r>
              <a:rPr lang="ru-RU" sz="1200" b="1" dirty="0" smtClean="0">
                <a:solidFill>
                  <a:srgbClr val="00B050"/>
                </a:solidFill>
                <a:latin typeface="Bookman Old Style" pitchFamily="18" charset="0"/>
              </a:rPr>
              <a:t> из сказки «Три медведя» Я зашёл к вам в гости, чтобы посмотреть какие вы стали большие и умненькие. Я вам  </a:t>
            </a:r>
            <a:r>
              <a:rPr lang="ru-RU" sz="1200" b="1" dirty="0" err="1" smtClean="0">
                <a:solidFill>
                  <a:srgbClr val="00B050"/>
                </a:solidFill>
                <a:latin typeface="Bookman Old Style" pitchFamily="18" charset="0"/>
              </a:rPr>
              <a:t>раскажу</a:t>
            </a:r>
            <a:r>
              <a:rPr lang="ru-RU" sz="1200" b="1" dirty="0" smtClean="0">
                <a:solidFill>
                  <a:srgbClr val="00B050"/>
                </a:solidFill>
                <a:latin typeface="Bookman Old Style" pitchFamily="18" charset="0"/>
              </a:rPr>
              <a:t> сказку про </a:t>
            </a:r>
            <a:r>
              <a:rPr lang="ru-RU" sz="1200" b="1" dirty="0" err="1" smtClean="0">
                <a:solidFill>
                  <a:srgbClr val="00B050"/>
                </a:solidFill>
                <a:latin typeface="Bookman Old Style" pitchFamily="18" charset="0"/>
              </a:rPr>
              <a:t>язычок.Слушайте</a:t>
            </a:r>
            <a:r>
              <a:rPr lang="ru-RU" sz="1200" b="1" dirty="0" smtClean="0">
                <a:solidFill>
                  <a:srgbClr val="00B050"/>
                </a:solidFill>
                <a:latin typeface="Bookman Old Style" pitchFamily="18" charset="0"/>
              </a:rPr>
              <a:t>: </a:t>
            </a:r>
          </a:p>
          <a:p>
            <a:pPr>
              <a:lnSpc>
                <a:spcPct val="120000"/>
              </a:lnSpc>
            </a:pPr>
            <a:r>
              <a:rPr lang="ru-RU" sz="1200" b="1" dirty="0" smtClean="0">
                <a:solidFill>
                  <a:srgbClr val="C00000"/>
                </a:solidFill>
                <a:latin typeface="Bookman Old Style" pitchFamily="18" charset="0"/>
              </a:rPr>
              <a:t>«Однажды Язычок гулял и познакомился с Комаром.</a:t>
            </a:r>
          </a:p>
          <a:p>
            <a:pPr>
              <a:lnSpc>
                <a:spcPct val="120000"/>
              </a:lnSpc>
            </a:pPr>
            <a:r>
              <a:rPr lang="ru-RU" sz="1200" b="1" dirty="0" smtClean="0">
                <a:solidFill>
                  <a:srgbClr val="C00000"/>
                </a:solidFill>
                <a:latin typeface="Bookman Old Style" pitchFamily="18" charset="0"/>
              </a:rPr>
              <a:t>Простите, вы любите петь? – поинтересовался Язычок.</a:t>
            </a:r>
          </a:p>
          <a:p>
            <a:pPr>
              <a:lnSpc>
                <a:spcPct val="120000"/>
              </a:lnSpc>
            </a:pPr>
            <a:r>
              <a:rPr lang="ru-RU" sz="1200" b="1" dirty="0" smtClean="0">
                <a:solidFill>
                  <a:srgbClr val="C00000"/>
                </a:solidFill>
                <a:latin typeface="Bookman Old Style" pitchFamily="18" charset="0"/>
              </a:rPr>
              <a:t>Конечно, конечно, – закивал Комар, – мы, комары, хорошие певцы. Песни наши красивые, звонкие. – И запел: „3-з-з“.</a:t>
            </a:r>
          </a:p>
          <a:p>
            <a:pPr>
              <a:lnSpc>
                <a:spcPct val="120000"/>
              </a:lnSpc>
            </a:pPr>
            <a:r>
              <a:rPr lang="ru-RU" sz="1200" b="1" dirty="0" err="1" smtClean="0">
                <a:solidFill>
                  <a:srgbClr val="C00000"/>
                </a:solidFill>
                <a:latin typeface="Bookman Old Style" pitchFamily="18" charset="0"/>
              </a:rPr>
              <a:t>З-з-з-з</a:t>
            </a:r>
            <a:r>
              <a:rPr lang="ru-RU" sz="1200" b="1" dirty="0" smtClean="0">
                <a:solidFill>
                  <a:srgbClr val="C00000"/>
                </a:solidFill>
                <a:latin typeface="Bookman Old Style" pitchFamily="18" charset="0"/>
              </a:rPr>
              <a:t>, – попробовал подпевать Язычок.</a:t>
            </a:r>
          </a:p>
          <a:p>
            <a:pPr>
              <a:lnSpc>
                <a:spcPct val="120000"/>
              </a:lnSpc>
            </a:pPr>
            <a:r>
              <a:rPr lang="ru-RU" sz="1200" b="1" dirty="0" smtClean="0">
                <a:solidFill>
                  <a:srgbClr val="00B050"/>
                </a:solidFill>
                <a:latin typeface="Bookman Old Style" pitchFamily="18" charset="0"/>
              </a:rPr>
              <a:t>Дети! А не хотите ли вы спеть песню комара? Начинайте тихонько: „3-з-з-з“.</a:t>
            </a:r>
          </a:p>
          <a:p>
            <a:pPr>
              <a:lnSpc>
                <a:spcPct val="120000"/>
              </a:lnSpc>
            </a:pPr>
            <a:r>
              <a:rPr lang="ru-RU" sz="1200" b="1" dirty="0" smtClean="0">
                <a:solidFill>
                  <a:srgbClr val="00B050"/>
                </a:solidFill>
                <a:latin typeface="Bookman Old Style" pitchFamily="18" charset="0"/>
              </a:rPr>
              <a:t>Давайте еще раз споем песню комара». (5–6 индивидуальных выступлений.)</a:t>
            </a:r>
          </a:p>
          <a:p>
            <a:pPr>
              <a:lnSpc>
                <a:spcPct val="120000"/>
              </a:lnSpc>
            </a:pPr>
            <a:r>
              <a:rPr lang="ru-RU" sz="1200" b="1" dirty="0" smtClean="0">
                <a:solidFill>
                  <a:srgbClr val="00B050"/>
                </a:solidFill>
                <a:latin typeface="Bookman Old Style" pitchFamily="18" charset="0"/>
              </a:rPr>
              <a:t>Детки, а </a:t>
            </a:r>
            <a:r>
              <a:rPr lang="ru-RU" sz="1200" b="1" dirty="0" err="1" smtClean="0">
                <a:solidFill>
                  <a:srgbClr val="00B050"/>
                </a:solidFill>
                <a:latin typeface="Bookman Old Style" pitchFamily="18" charset="0"/>
              </a:rPr>
              <a:t>лавайте</a:t>
            </a:r>
            <a:r>
              <a:rPr lang="ru-RU" sz="1200" b="1" dirty="0" smtClean="0">
                <a:solidFill>
                  <a:srgbClr val="00B050"/>
                </a:solidFill>
                <a:latin typeface="Bookman Old Style" pitchFamily="18" charset="0"/>
              </a:rPr>
              <a:t> споём песню большого толстого комара: „</a:t>
            </a:r>
            <a:r>
              <a:rPr lang="ru-RU" sz="1200" b="1" dirty="0" err="1" smtClean="0">
                <a:solidFill>
                  <a:srgbClr val="00B050"/>
                </a:solidFill>
                <a:latin typeface="Bookman Old Style" pitchFamily="18" charset="0"/>
              </a:rPr>
              <a:t>Зу-зу-зу</a:t>
            </a:r>
            <a:r>
              <a:rPr lang="ru-RU" sz="1200" b="1" dirty="0" smtClean="0">
                <a:solidFill>
                  <a:srgbClr val="00B050"/>
                </a:solidFill>
                <a:latin typeface="Bookman Old Style" pitchFamily="18" charset="0"/>
              </a:rPr>
              <a:t>“ и маленького комарика: „</a:t>
            </a:r>
            <a:r>
              <a:rPr lang="ru-RU" sz="1200" b="1" dirty="0" err="1" smtClean="0">
                <a:solidFill>
                  <a:srgbClr val="00B050"/>
                </a:solidFill>
                <a:latin typeface="Bookman Old Style" pitchFamily="18" charset="0"/>
              </a:rPr>
              <a:t>Зи-зи-зи</a:t>
            </a:r>
            <a:r>
              <a:rPr lang="ru-RU" sz="1200" b="1" dirty="0" smtClean="0">
                <a:solidFill>
                  <a:srgbClr val="00B050"/>
                </a:solidFill>
                <a:latin typeface="Bookman Old Style" pitchFamily="18" charset="0"/>
              </a:rPr>
              <a:t>“. (Тренируется сила и высота голоса.)</a:t>
            </a:r>
          </a:p>
          <a:p>
            <a:pPr>
              <a:lnSpc>
                <a:spcPct val="120000"/>
              </a:lnSpc>
            </a:pPr>
            <a:r>
              <a:rPr lang="ru-RU" sz="1200" b="1" dirty="0" smtClean="0">
                <a:solidFill>
                  <a:srgbClr val="00B050"/>
                </a:solidFill>
                <a:latin typeface="Bookman Old Style" pitchFamily="18" charset="0"/>
              </a:rPr>
              <a:t>Молодцы</a:t>
            </a:r>
            <a:r>
              <a:rPr lang="en-US" sz="1200" b="1" dirty="0" smtClean="0">
                <a:solidFill>
                  <a:srgbClr val="00B050"/>
                </a:solidFill>
                <a:latin typeface="Bookman Old Style" pitchFamily="18" charset="0"/>
              </a:rPr>
              <a:t>, </a:t>
            </a:r>
            <a:r>
              <a:rPr lang="ru-RU" sz="1200" b="1" dirty="0" smtClean="0">
                <a:solidFill>
                  <a:srgbClr val="00B050"/>
                </a:solidFill>
                <a:latin typeface="Bookman Old Style" pitchFamily="18" charset="0"/>
              </a:rPr>
              <a:t>как здорово у вас получилось.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28605"/>
            <a:ext cx="3405182" cy="56471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142852"/>
            <a:ext cx="4052886" cy="465774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endParaRPr lang="ru-RU" sz="11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11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11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11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11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11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11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1100" b="1" dirty="0" smtClean="0">
              <a:solidFill>
                <a:srgbClr val="00B050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https://avatars.mds.yandex.net/get-pdb/1627222/d89ff561-8115-492d-ba16-96bb0fdba6da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371477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smartstart.shop/wa-data/public/shop/products/38/43/24338/images/47144/chukovskiy-korney-kradenoe-solntse.jpg.750x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57166"/>
            <a:ext cx="1752434" cy="175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mg1.labirint.ru/rcimg/a94e6cdf9ee91580cf7979e460ba2e23/1920x1080/books4/37861/ph_1.jpg?156369037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28604"/>
            <a:ext cx="1777224" cy="162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knigolis.ru/upload/iblock/647/647dc9e4bd2855a921b0ae27252204cc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500042"/>
            <a:ext cx="2148038" cy="153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static.my-shop.ru/product/f2/234/233993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2071678"/>
            <a:ext cx="2714644" cy="215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knigolis.ru/upload/iblock/cad/cad847b44a03e1a4f2d1eabdac242e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2143116"/>
            <a:ext cx="2362723" cy="153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audiobaby.net/img/audioskazki/kradenoe-solnc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98" y="3714752"/>
            <a:ext cx="1985646" cy="138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i.ytimg.com/vi/qimFaNSIxdU/maxresdefault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43306" y="4286256"/>
            <a:ext cx="2372976" cy="133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ds05.infourok.ru/uploads/ex/0594/00044b53-adbe170d/hello_html_m53263f08.gif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86512" y="5072074"/>
            <a:ext cx="2493377" cy="16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714357"/>
            <a:ext cx="4048124" cy="53614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1571612"/>
            <a:ext cx="4410076" cy="3857652"/>
          </a:xfrm>
        </p:spPr>
        <p:txBody>
          <a:bodyPr>
            <a:normAutofit/>
          </a:bodyPr>
          <a:lstStyle/>
          <a:p>
            <a:endParaRPr lang="ru-RU" sz="7200" dirty="0" smtClean="0">
              <a:latin typeface="Bookman Old Style" pitchFamily="18" charset="0"/>
            </a:endParaRPr>
          </a:p>
          <a:p>
            <a:endParaRPr lang="ru-RU" sz="7200" dirty="0" smtClean="0">
              <a:latin typeface="Bookman Old Style" pitchFamily="18" charset="0"/>
            </a:endParaRPr>
          </a:p>
          <a:p>
            <a:endParaRPr lang="ru-RU" sz="7200" dirty="0" smtClean="0">
              <a:latin typeface="Bookman Old Style" pitchFamily="18" charset="0"/>
            </a:endParaRPr>
          </a:p>
          <a:p>
            <a:endParaRPr lang="ru-RU" sz="7200" dirty="0" smtClean="0">
              <a:latin typeface="Bookman Old Style" pitchFamily="18" charset="0"/>
            </a:endParaRPr>
          </a:p>
          <a:p>
            <a:endParaRPr lang="ru-RU" sz="7200" dirty="0" smtClean="0">
              <a:latin typeface="Bookman Old Style" pitchFamily="18" charset="0"/>
            </a:endParaRPr>
          </a:p>
          <a:p>
            <a:endParaRPr lang="ru-RU" sz="7200" dirty="0" smtClean="0">
              <a:latin typeface="Bookman Old Style" pitchFamily="18" charset="0"/>
            </a:endParaRPr>
          </a:p>
          <a:p>
            <a:endParaRPr lang="ru-RU" sz="7200" dirty="0" smtClean="0"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dirty="0" smtClean="0"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4800" dirty="0"/>
          </a:p>
        </p:txBody>
      </p:sp>
      <p:pic>
        <p:nvPicPr>
          <p:cNvPr id="4" name="Рисунок 3" descr="https://avatars.mds.yandex.net/get-pdb/1627222/d89ff561-8115-492d-ba16-96bb0fdba6da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3714776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 flipH="1" flipV="1">
            <a:off x="4571998" y="584775"/>
            <a:ext cx="43577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57686" y="571480"/>
            <a:ext cx="464347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«Когда крокодил проглотил солнце, стало страшно и темно. Что тогда сделали птицы и звери?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(Заплакали, загрустили.)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 А крокодил, злодей этакий, веселился. И тогда: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572000" y="1643050"/>
            <a:ext cx="4572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Не стерпел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Медведь,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Заревел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Медведь,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И на злого врага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Налетел Медведь.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Уж он мял его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И ломал его: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«Подавай сюда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Наше солнышко!»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Испугался Крокодил,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Завопил, заголосил.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 из пасти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Из зубастой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Солнце вывалилось…»</a:t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Прочитать отрывок дважды, выделяя в словах 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заревел, завопил, заголосил, из зубастой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звук 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з.</a:t>
            </a:r>
            <a:r>
              <a:rPr lang="ru-RU" sz="1200" dirty="0" smtClean="0"/>
              <a:t> </a:t>
            </a:r>
            <a:endParaRPr lang="ru-RU" sz="12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B050"/>
                </a:solidFill>
                <a:latin typeface="Bookman Old Style" pitchFamily="18" charset="0"/>
              </a:rPr>
              <a:t>Читать </a:t>
            </a:r>
            <a:r>
              <a:rPr lang="ru-RU" sz="1200" b="1" dirty="0" smtClean="0">
                <a:solidFill>
                  <a:srgbClr val="00B050"/>
                </a:solidFill>
                <a:latin typeface="Bookman Old Style" pitchFamily="18" charset="0"/>
              </a:rPr>
              <a:t>отрывок еще 1–2 раза с участием детей (хоровые и индивидуальные выступления).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i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https://audiobaby.net/img/audioskazki/kradenoe-solnc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357430"/>
            <a:ext cx="1985646" cy="138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57167"/>
            <a:ext cx="4048124" cy="57186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642918"/>
            <a:ext cx="4267200" cy="5214974"/>
          </a:xfrm>
        </p:spPr>
        <p:txBody>
          <a:bodyPr/>
          <a:lstStyle/>
          <a:p>
            <a:r>
              <a:rPr lang="ru-RU" sz="2000" dirty="0" smtClean="0">
                <a:solidFill>
                  <a:srgbClr val="00B050"/>
                </a:solidFill>
                <a:latin typeface="Bookman Old Style" pitchFamily="18" charset="0"/>
              </a:rPr>
              <a:t>«Засияло солнце, – </a:t>
            </a:r>
            <a:r>
              <a:rPr lang="ru-RU" sz="2000" dirty="0" smtClean="0">
                <a:solidFill>
                  <a:srgbClr val="00B050"/>
                </a:solidFill>
                <a:latin typeface="Bookman Old Style" pitchFamily="18" charset="0"/>
              </a:rPr>
              <a:t>говорит Михайло </a:t>
            </a:r>
            <a:r>
              <a:rPr lang="ru-RU" sz="2000" dirty="0" err="1" smtClean="0">
                <a:solidFill>
                  <a:srgbClr val="00B050"/>
                </a:solidFill>
                <a:latin typeface="Bookman Old Style" pitchFamily="18" charset="0"/>
              </a:rPr>
              <a:t>Потапыч</a:t>
            </a:r>
            <a:r>
              <a:rPr lang="ru-RU" sz="2000" dirty="0" smtClean="0">
                <a:solidFill>
                  <a:srgbClr val="00B050"/>
                </a:solidFill>
                <a:latin typeface="Bookman Old Style" pitchFamily="18" charset="0"/>
              </a:rPr>
              <a:t>,</a:t>
            </a:r>
            <a:r>
              <a:rPr lang="ru-RU" sz="2000" dirty="0" smtClean="0">
                <a:solidFill>
                  <a:srgbClr val="00B050"/>
                </a:solidFill>
                <a:latin typeface="Bookman Old Style" pitchFamily="18" charset="0"/>
              </a:rPr>
              <a:t> – звери и птицы обрадовались, закричали: „Здравствуй, солнце золотое! </a:t>
            </a:r>
            <a:endParaRPr lang="ru-RU" sz="2000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r>
              <a:rPr lang="ru-RU" sz="2000" dirty="0" smtClean="0">
                <a:solidFill>
                  <a:srgbClr val="00B050"/>
                </a:solidFill>
                <a:latin typeface="Bookman Old Style" pitchFamily="18" charset="0"/>
              </a:rPr>
              <a:t>Скажите, что </a:t>
            </a:r>
            <a:r>
              <a:rPr lang="ru-RU" sz="2000" dirty="0" smtClean="0">
                <a:solidFill>
                  <a:srgbClr val="00B050"/>
                </a:solidFill>
                <a:latin typeface="Bookman Old Style" pitchFamily="18" charset="0"/>
              </a:rPr>
              <a:t>и как они закричали?» </a:t>
            </a:r>
            <a:r>
              <a:rPr lang="ru-RU" sz="1600" dirty="0" smtClean="0">
                <a:solidFill>
                  <a:srgbClr val="C00000"/>
                </a:solidFill>
                <a:latin typeface="Bookman Old Style" pitchFamily="18" charset="0"/>
              </a:rPr>
              <a:t>(ответы </a:t>
            </a:r>
            <a:r>
              <a:rPr lang="ru-RU" sz="1600" dirty="0" smtClean="0">
                <a:solidFill>
                  <a:srgbClr val="C00000"/>
                </a:solidFill>
                <a:latin typeface="Bookman Old Style" pitchFamily="18" charset="0"/>
              </a:rPr>
              <a:t>4–5 детей, поощряя выразительность </a:t>
            </a:r>
            <a:r>
              <a:rPr lang="ru-RU" sz="1600" dirty="0" smtClean="0">
                <a:solidFill>
                  <a:srgbClr val="C00000"/>
                </a:solidFill>
                <a:latin typeface="Bookman Old Style" pitchFamily="18" charset="0"/>
              </a:rPr>
              <a:t>интонации).</a:t>
            </a:r>
          </a:p>
          <a:p>
            <a:endParaRPr lang="ru-RU" sz="2000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2000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s://avatars.mds.yandex.net/get-pdb/1627222/d89ff561-8115-492d-ba16-96bb0fdba6da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00042"/>
            <a:ext cx="421484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428605"/>
            <a:ext cx="3071834" cy="56471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428604"/>
            <a:ext cx="5481646" cy="4371996"/>
          </a:xfrm>
        </p:spPr>
        <p:txBody>
          <a:bodyPr>
            <a:normAutofit fontScale="70000" lnSpcReduction="20000"/>
          </a:bodyPr>
          <a:lstStyle/>
          <a:p>
            <a:endParaRPr lang="ru-RU" sz="23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sz="23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r>
              <a:rPr lang="ru-RU" sz="2300" b="1" dirty="0" smtClean="0">
                <a:solidFill>
                  <a:srgbClr val="C00000"/>
                </a:solidFill>
                <a:latin typeface="Bookman Old Style" pitchFamily="18" charset="0"/>
              </a:rPr>
              <a:t>Детки послушайте строчки </a:t>
            </a:r>
            <a:r>
              <a:rPr lang="ru-RU" sz="2300" b="1" dirty="0" smtClean="0">
                <a:solidFill>
                  <a:srgbClr val="C00000"/>
                </a:solidFill>
                <a:latin typeface="Bookman Old Style" pitchFamily="18" charset="0"/>
              </a:rPr>
              <a:t>из стихотворения А. Прокофьева «На зеленой на лужайке»:</a:t>
            </a:r>
          </a:p>
          <a:p>
            <a:r>
              <a:rPr lang="ru-RU" sz="2300" b="1" dirty="0" smtClean="0">
                <a:solidFill>
                  <a:srgbClr val="00B050"/>
                </a:solidFill>
                <a:latin typeface="Bookman Old Style" pitchFamily="18" charset="0"/>
              </a:rPr>
              <a:t>На зеленой на лужайке</a:t>
            </a:r>
            <a:br>
              <a:rPr lang="ru-RU" sz="23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2300" b="1" dirty="0" smtClean="0">
                <a:solidFill>
                  <a:srgbClr val="00B050"/>
                </a:solidFill>
                <a:latin typeface="Bookman Old Style" pitchFamily="18" charset="0"/>
              </a:rPr>
              <a:t>Заиграли балалайки.</a:t>
            </a:r>
            <a:br>
              <a:rPr lang="ru-RU" sz="23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2300" b="1" dirty="0" smtClean="0">
                <a:solidFill>
                  <a:srgbClr val="00B050"/>
                </a:solidFill>
                <a:latin typeface="Bookman Old Style" pitchFamily="18" charset="0"/>
              </a:rPr>
              <a:t>Загудела дудочка,</a:t>
            </a:r>
            <a:br>
              <a:rPr lang="ru-RU" sz="23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2300" b="1" dirty="0" smtClean="0">
                <a:solidFill>
                  <a:srgbClr val="00B050"/>
                </a:solidFill>
                <a:latin typeface="Bookman Old Style" pitchFamily="18" charset="0"/>
              </a:rPr>
              <a:t>Дудочка - </a:t>
            </a:r>
            <a:r>
              <a:rPr lang="ru-RU" sz="2300" b="1" dirty="0" err="1" smtClean="0">
                <a:solidFill>
                  <a:srgbClr val="00B050"/>
                </a:solidFill>
                <a:latin typeface="Bookman Old Style" pitchFamily="18" charset="0"/>
              </a:rPr>
              <a:t>погудочка</a:t>
            </a:r>
            <a:r>
              <a:rPr lang="ru-RU" sz="2300" b="1" dirty="0" smtClean="0">
                <a:solidFill>
                  <a:srgbClr val="00B050"/>
                </a:solidFill>
                <a:latin typeface="Bookman Old Style" pitchFamily="18" charset="0"/>
              </a:rPr>
              <a:t>.</a:t>
            </a:r>
            <a:br>
              <a:rPr lang="ru-RU" sz="2300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2300" b="1" dirty="0" smtClean="0">
                <a:solidFill>
                  <a:srgbClr val="00B050"/>
                </a:solidFill>
                <a:latin typeface="Bookman Old Style" pitchFamily="18" charset="0"/>
              </a:rPr>
              <a:t>А давайте «поиграем» </a:t>
            </a:r>
            <a:r>
              <a:rPr lang="ru-RU" sz="2300" b="1" dirty="0" smtClean="0">
                <a:solidFill>
                  <a:srgbClr val="00B050"/>
                </a:solidFill>
                <a:latin typeface="Bookman Old Style" pitchFamily="18" charset="0"/>
              </a:rPr>
              <a:t>на балалайках и дудочках. </a:t>
            </a:r>
            <a:endParaRPr lang="ru-RU" sz="23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r>
              <a:rPr lang="ru-RU" sz="2300" b="1" dirty="0" smtClean="0">
                <a:solidFill>
                  <a:srgbClr val="C00000"/>
                </a:solidFill>
                <a:latin typeface="Bookman Old Style" pitchFamily="18" charset="0"/>
              </a:rPr>
              <a:t>Михайло </a:t>
            </a:r>
            <a:r>
              <a:rPr lang="ru-RU" sz="2300" b="1" dirty="0" err="1" smtClean="0">
                <a:solidFill>
                  <a:srgbClr val="C00000"/>
                </a:solidFill>
                <a:latin typeface="Bookman Old Style" pitchFamily="18" charset="0"/>
              </a:rPr>
              <a:t>Потапыч</a:t>
            </a:r>
            <a:r>
              <a:rPr lang="ru-RU" sz="2300" b="1" dirty="0" smtClean="0">
                <a:solidFill>
                  <a:srgbClr val="C00000"/>
                </a:solidFill>
                <a:latin typeface="Bookman Old Style" pitchFamily="18" charset="0"/>
              </a:rPr>
              <a:t> читает </a:t>
            </a:r>
            <a:r>
              <a:rPr lang="ru-RU" sz="2300" b="1" dirty="0" smtClean="0">
                <a:solidFill>
                  <a:srgbClr val="C00000"/>
                </a:solidFill>
                <a:latin typeface="Bookman Old Style" pitchFamily="18" charset="0"/>
              </a:rPr>
              <a:t>две первые строчки, а далее вместе с детьми распевает: </a:t>
            </a:r>
            <a:endParaRPr lang="ru-RU" sz="23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r>
              <a:rPr lang="ru-RU" sz="2300" b="1" dirty="0" smtClean="0">
                <a:solidFill>
                  <a:srgbClr val="C00000"/>
                </a:solidFill>
                <a:latin typeface="Bookman Old Style" pitchFamily="18" charset="0"/>
              </a:rPr>
              <a:t>«</a:t>
            </a:r>
            <a:r>
              <a:rPr lang="ru-RU" sz="2300" b="1" dirty="0" err="1" smtClean="0">
                <a:solidFill>
                  <a:srgbClr val="C00000"/>
                </a:solidFill>
                <a:latin typeface="Bookman Old Style" pitchFamily="18" charset="0"/>
              </a:rPr>
              <a:t>За-за-за</a:t>
            </a:r>
            <a:r>
              <a:rPr lang="ru-RU" sz="2300" b="1" dirty="0" smtClean="0">
                <a:solidFill>
                  <a:srgbClr val="C00000"/>
                </a:solidFill>
                <a:latin typeface="Bookman Old Style" pitchFamily="18" charset="0"/>
              </a:rPr>
              <a:t>» </a:t>
            </a:r>
            <a:endParaRPr lang="ru-RU" sz="23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r>
              <a:rPr lang="ru-RU" sz="2300" b="1" dirty="0" smtClean="0">
                <a:solidFill>
                  <a:srgbClr val="C00000"/>
                </a:solidFill>
                <a:latin typeface="Bookman Old Style" pitchFamily="18" charset="0"/>
              </a:rPr>
              <a:t>(</a:t>
            </a:r>
            <a:r>
              <a:rPr lang="ru-RU" sz="2300" b="1" dirty="0" smtClean="0">
                <a:solidFill>
                  <a:srgbClr val="C00000"/>
                </a:solidFill>
                <a:latin typeface="Bookman Old Style" pitchFamily="18" charset="0"/>
              </a:rPr>
              <a:t>на мотив «Барыни» или частушечной мелодии).</a:t>
            </a:r>
          </a:p>
          <a:p>
            <a:r>
              <a:rPr lang="ru-RU" sz="2300" b="1" dirty="0" smtClean="0">
                <a:solidFill>
                  <a:srgbClr val="C00000"/>
                </a:solidFill>
                <a:latin typeface="Bookman Old Style" pitchFamily="18" charset="0"/>
              </a:rPr>
              <a:t>Затем читает </a:t>
            </a:r>
            <a:r>
              <a:rPr lang="ru-RU" sz="2300" b="1" dirty="0" smtClean="0">
                <a:solidFill>
                  <a:srgbClr val="C00000"/>
                </a:solidFill>
                <a:latin typeface="Bookman Old Style" pitchFamily="18" charset="0"/>
              </a:rPr>
              <a:t>две следующие строчки, а дети, </a:t>
            </a:r>
            <a:r>
              <a:rPr lang="ru-RU" sz="2300" b="1" dirty="0" smtClean="0">
                <a:solidFill>
                  <a:srgbClr val="C00000"/>
                </a:solidFill>
                <a:latin typeface="Bookman Old Style" pitchFamily="18" charset="0"/>
              </a:rPr>
              <a:t>распевают</a:t>
            </a:r>
            <a:r>
              <a:rPr lang="ru-RU" sz="2300" b="1" dirty="0" smtClean="0">
                <a:solidFill>
                  <a:srgbClr val="C00000"/>
                </a:solidFill>
                <a:latin typeface="Bookman Old Style" pitchFamily="18" charset="0"/>
              </a:rPr>
              <a:t>: «</a:t>
            </a:r>
            <a:r>
              <a:rPr lang="ru-RU" sz="2300" b="1" dirty="0" err="1" smtClean="0">
                <a:solidFill>
                  <a:srgbClr val="C00000"/>
                </a:solidFill>
                <a:latin typeface="Bookman Old Style" pitchFamily="18" charset="0"/>
              </a:rPr>
              <a:t>Зи-зи-зи</a:t>
            </a:r>
            <a:r>
              <a:rPr lang="ru-RU" sz="2300" b="1" dirty="0" smtClean="0">
                <a:solidFill>
                  <a:srgbClr val="C00000"/>
                </a:solidFill>
                <a:latin typeface="Bookman Old Style" pitchFamily="18" charset="0"/>
              </a:rPr>
              <a:t>» </a:t>
            </a:r>
            <a:endParaRPr lang="ru-RU" sz="23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r>
              <a:rPr lang="ru-RU" sz="2300" b="1" dirty="0" smtClean="0">
                <a:solidFill>
                  <a:srgbClr val="C00000"/>
                </a:solidFill>
                <a:latin typeface="Bookman Old Style" pitchFamily="18" charset="0"/>
              </a:rPr>
              <a:t>(</a:t>
            </a:r>
            <a:r>
              <a:rPr lang="ru-RU" sz="2300" b="1" dirty="0" smtClean="0">
                <a:solidFill>
                  <a:srgbClr val="C00000"/>
                </a:solidFill>
                <a:latin typeface="Bookman Old Style" pitchFamily="18" charset="0"/>
              </a:rPr>
              <a:t>на любую подходящую мелодию).</a:t>
            </a:r>
          </a:p>
          <a:p>
            <a:endParaRPr lang="ru-RU" dirty="0"/>
          </a:p>
        </p:txBody>
      </p:sp>
      <p:pic>
        <p:nvPicPr>
          <p:cNvPr id="4" name="Рисунок 3" descr="https://avatars.mds.yandex.net/get-pdb/1627222/d89ff561-8115-492d-ba16-96bb0fdba6da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321471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89"/>
            <a:ext cx="3143272" cy="635798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285728"/>
            <a:ext cx="5195894" cy="607223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B050"/>
                </a:solidFill>
                <a:latin typeface="Bookman Old Style" pitchFamily="18" charset="0"/>
              </a:rPr>
              <a:t>Детки, какие вы были молодцы!!!!</a:t>
            </a:r>
          </a:p>
          <a:p>
            <a:r>
              <a:rPr lang="ru-RU" sz="2000" b="1" dirty="0" smtClean="0">
                <a:solidFill>
                  <a:srgbClr val="00B050"/>
                </a:solidFill>
                <a:latin typeface="Bookman Old Style" pitchFamily="18" charset="0"/>
              </a:rPr>
              <a:t>Мне очень понравилось с вами заниматься. Я обязательно приду к вам в следующий раз когда вы будете заниматься. А сейчас мне нужно спешить в сказку. Мой сыночек Мишутка меня уже потерял и плачет. </a:t>
            </a:r>
          </a:p>
          <a:p>
            <a:r>
              <a:rPr lang="ru-RU" sz="2000" b="1" dirty="0" smtClean="0">
                <a:solidFill>
                  <a:srgbClr val="00B050"/>
                </a:solidFill>
                <a:latin typeface="Bookman Old Style" pitchFamily="18" charset="0"/>
              </a:rPr>
              <a:t>До свидания, ребятки. </a:t>
            </a:r>
          </a:p>
          <a:p>
            <a:r>
              <a:rPr lang="ru-RU" sz="2000" b="1" dirty="0" smtClean="0">
                <a:solidFill>
                  <a:srgbClr val="00B050"/>
                </a:solidFill>
                <a:latin typeface="Bookman Old Style" pitchFamily="18" charset="0"/>
              </a:rPr>
              <a:t>До следующих встреч.</a:t>
            </a:r>
          </a:p>
          <a:p>
            <a:endParaRPr lang="ru-RU" sz="2000" dirty="0" smtClean="0">
              <a:latin typeface="Bookman Old Style" pitchFamily="18" charset="0"/>
            </a:endParaRPr>
          </a:p>
          <a:p>
            <a:endParaRPr lang="ru-RU" sz="2000" dirty="0" smtClean="0">
              <a:latin typeface="Bookman Old Style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s://avatars.mds.yandex.net/get-pdb/1627222/d89ff561-8115-492d-ba16-96bb0fdba6da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321471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otvet.imgsmail.ru/download/225754378_774150b44919a853dd44eb8612affed2_800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929066"/>
            <a:ext cx="478634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otvet.imgsmail.ru/download/225754378_774150b44919a853dd44eb8612affed2_800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929750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65</TotalTime>
  <Words>165</Words>
  <PresentationFormat>Экран (4:3)</PresentationFormat>
  <Paragraphs>504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вадим</dc:creator>
  <cp:lastModifiedBy>вадим</cp:lastModifiedBy>
  <cp:revision>8</cp:revision>
  <dcterms:created xsi:type="dcterms:W3CDTF">2020-05-19T01:56:48Z</dcterms:created>
  <dcterms:modified xsi:type="dcterms:W3CDTF">2020-05-20T06:38:53Z</dcterms:modified>
</cp:coreProperties>
</file>