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7" r:id="rId1"/>
  </p:sldMasterIdLst>
  <p:notesMasterIdLst>
    <p:notesMasterId r:id="rId15"/>
  </p:notesMasterIdLst>
  <p:sldIdLst>
    <p:sldId id="298" r:id="rId2"/>
    <p:sldId id="292" r:id="rId3"/>
    <p:sldId id="257" r:id="rId4"/>
    <p:sldId id="258" r:id="rId5"/>
    <p:sldId id="259" r:id="rId6"/>
    <p:sldId id="264" r:id="rId7"/>
    <p:sldId id="260" r:id="rId8"/>
    <p:sldId id="266" r:id="rId9"/>
    <p:sldId id="270" r:id="rId10"/>
    <p:sldId id="273" r:id="rId11"/>
    <p:sldId id="297" r:id="rId12"/>
    <p:sldId id="277" r:id="rId13"/>
    <p:sldId id="280" r:id="rId14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00"/>
    <a:srgbClr val="00FF00"/>
    <a:srgbClr val="FFFF00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2" d="100"/>
          <a:sy n="72" d="100"/>
        </p:scale>
        <p:origin x="-1326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643219-D097-430D-AEF9-22D45DA9787A}" type="datetimeFigureOut">
              <a:rPr lang="ru-RU" smtClean="0"/>
              <a:t>22.04.2020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C930B2-D9C2-4693-995A-AA8B264F2B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45916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C930B2-D9C2-4693-995A-AA8B264F2B44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79146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CC702B4-8DB1-4766-A7D4-E5BEA9418D8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6EE22F4-817C-446C-BBC7-2A5D8AA7DF1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B8DC814-D419-4F6E-AEF6-C2725E06A3C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7C3707-278C-4D15-9CB0-E2AE949FB9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842176-CA64-4707-880F-AA419E56BA4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BFA412-4810-43A9-9A5E-6D9F2241DA9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527EE5E-632F-4ABC-BAA2-308EFC37F68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4099A61-2096-4BCE-ABE7-8A5AEC98357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BCEC07E-AFFC-4593-B38F-D7E3F3A0395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58E84D1-616E-4D8F-977A-2216EE87B38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01A4DA4-67D8-44A1-8917-1C6E45452AD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6B2E783-6744-43E7-8F77-A5D617B32DA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/>
            </a:pPr>
            <a:fld id="{3F44078B-A6CE-4DF5-BE01-FF92A5E4EDB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8" r:id="rId1"/>
    <p:sldLayoutId id="2147483769" r:id="rId2"/>
    <p:sldLayoutId id="2147483770" r:id="rId3"/>
    <p:sldLayoutId id="2147483771" r:id="rId4"/>
    <p:sldLayoutId id="2147483772" r:id="rId5"/>
    <p:sldLayoutId id="2147483773" r:id="rId6"/>
    <p:sldLayoutId id="2147483774" r:id="rId7"/>
    <p:sldLayoutId id="2147483775" r:id="rId8"/>
    <p:sldLayoutId id="2147483776" r:id="rId9"/>
    <p:sldLayoutId id="2147483777" r:id="rId10"/>
    <p:sldLayoutId id="2147483778" r:id="rId11"/>
    <p:sldLayoutId id="2147483779" r:id="rId12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99858" y="181193"/>
            <a:ext cx="7085786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Занятие по формированию элементарных математических </a:t>
            </a:r>
          </a:p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представлений в подготовительной группе </a:t>
            </a:r>
          </a:p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Тема</a:t>
            </a:r>
            <a:r>
              <a:rPr lang="ru-RU" sz="2000" dirty="0" smtClean="0">
                <a:solidFill>
                  <a:srgbClr val="002060"/>
                </a:solidFill>
              </a:rPr>
              <a:t> </a:t>
            </a:r>
            <a:r>
              <a:rPr lang="ru-RU" sz="2000" b="1" i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«Решение арифметических задач.</a:t>
            </a:r>
          </a:p>
          <a:p>
            <a:pPr algn="ctr"/>
            <a:r>
              <a:rPr lang="ru-RU" sz="2000" b="1" i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Ориентировка на листе бумаги в клетку»</a:t>
            </a:r>
            <a:endParaRPr lang="ru-RU" sz="2000" b="1" i="1" u="sng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 txBox="1">
            <a:spLocks/>
          </p:cNvSpPr>
          <p:nvPr/>
        </p:nvSpPr>
        <p:spPr>
          <a:xfrm>
            <a:off x="3203848" y="5589240"/>
            <a:ext cx="5637010" cy="561448"/>
          </a:xfrm>
          <a:prstGeom prst="rect">
            <a:avLst/>
          </a:prstGeom>
        </p:spPr>
        <p:txBody>
          <a:bodyPr>
            <a:normAutofit fontScale="77500" lnSpcReduction="20000"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 algn="ctr" fontAlgn="auto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Подготовила воспитатель МБДОУ детский сад №393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Винокурова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Татьяна Владимировна</a:t>
            </a:r>
          </a:p>
          <a:p>
            <a:pPr algn="ctr" fontAlgn="auto"/>
            <a:endParaRPr lang="ru-RU" dirty="0">
              <a:latin typeface="Arial Black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1117" y="1719469"/>
            <a:ext cx="4763267" cy="385486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2225802"/>
            <a:ext cx="4114800" cy="2863596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505239" y="936486"/>
            <a:ext cx="843832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Молодцы, ребята. Помогли гномикам. Едем дальше.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1" y="1828800"/>
            <a:ext cx="3962400" cy="41148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52400" y="152400"/>
            <a:ext cx="88392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Следующая наша станция </a:t>
            </a:r>
            <a:r>
              <a:rPr lang="ru-RU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0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Смекалкино</a:t>
            </a:r>
            <a:r>
              <a:rPr lang="ru-RU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А вот и самые трудные задания. Необходимо решить задачи на сложение и вычитание и записать на листочке равенства по задачам.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3600" y="990600"/>
            <a:ext cx="2743200" cy="528188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422414" y="1475839"/>
            <a:ext cx="4217504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AutoNum type="arabicPeriod"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Три поросенка гуляли на лужайке. Но наступила осень и пора настала строить свои домики. </a:t>
            </a:r>
            <a:r>
              <a:rPr lang="ru-RU" sz="2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Наф-Наф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ушел строить свой дом, а остальные остались гулять. Сколько поросят осталось на лужайке?</a:t>
            </a:r>
          </a:p>
          <a:p>
            <a:pPr marL="457200" indent="-457200">
              <a:buAutoNum type="arabicPeriod"/>
            </a:pP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AutoNum type="arabicPeriod"/>
            </a:pPr>
            <a:endParaRPr lang="ru-RU" sz="20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AutoNum type="arabicPeriod"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 елочкой росло 4 гриба. Прошел дождь и выросло еще 2 гриба. Сколько всего грибов стало расти под елкой?</a:t>
            </a:r>
          </a:p>
          <a:p>
            <a:pPr marL="457200" indent="-457200">
              <a:buAutoNum type="arabicPeriod"/>
            </a:pP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52400" y="152400"/>
            <a:ext cx="88392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Молодцы, ребята, вы очень хорошо справились с заданиями! Вот мы и добрались до города Математики!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832676"/>
            <a:ext cx="6096000" cy="54864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0" y="3332922"/>
            <a:ext cx="1905000" cy="3013764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5022574" y="847397"/>
            <a:ext cx="3740426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Ребята, город Математики удивительный, в нем вы многому научитесь, многое узнаете. Но сейчас нам пора домой. Давайте закроем глаза, давайте дадим обратный отсчет от 10 до 0. 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(Обратный счет от 10 до 0)</a:t>
            </a:r>
          </a:p>
          <a:p>
            <a:endParaRPr lang="ru-RU" sz="2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Вот и закончилось наше путешествие, мы и вернулись.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 скорых встреч , ребята!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533400"/>
            <a:ext cx="4572000" cy="54102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267200" y="408183"/>
            <a:ext cx="4495800" cy="55707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Тук-тук, ребята! Я здесь, на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экране!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Здравствуйте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ребята, я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Зайка!</a:t>
            </a:r>
          </a:p>
          <a:p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 приглашаю вас, ребята, в путешествие, в город Математики. Вас ждут интересные задания. Чтобы выполнить задания, вам нужно будет показать свои знания, проявить умения и сообразительность.</a:t>
            </a:r>
          </a:p>
          <a:p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Берем с собой в путешествие:</a:t>
            </a:r>
          </a:p>
          <a:p>
            <a:pPr marL="457200" indent="-457200">
              <a:buAutoNum type="arabicPeriod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Листок бумаги в клеточку</a:t>
            </a:r>
          </a:p>
          <a:p>
            <a:pPr marL="457200" indent="-457200">
              <a:buAutoNum type="arabicPeriod" startAt="2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Ручку</a:t>
            </a:r>
          </a:p>
          <a:p>
            <a:pPr marL="457200" indent="-457200">
              <a:buAutoNum type="arabicPeriod" startAt="3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конечно, хорошее настроение!!!</a:t>
            </a:r>
          </a:p>
          <a:p>
            <a:pPr marL="457200" indent="-457200">
              <a:buAutoNum type="arabicPeriod" startAt="3"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Вперед, едем в путешествие!!!</a:t>
            </a:r>
          </a:p>
          <a:p>
            <a:pPr marL="457200" indent="-457200">
              <a:buAutoNum type="arabicPeriod" startAt="3"/>
            </a:pP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600" dirty="0">
              <a:solidFill>
                <a:srgbClr val="002060"/>
              </a:solidFill>
              <a:latin typeface="Arial Black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183661"/>
            <a:ext cx="3505200" cy="60198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4419600" y="1447800"/>
            <a:ext cx="44958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Команда готова? А на чем же мы отправимся в путешествие?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давайте в длинный путь отправимся на поезде. Нарисуйте поезд ручкой на листочке, вам помогут в этом клеточки.</a:t>
            </a:r>
          </a:p>
          <a:p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Какие фигуры вам потребовалось нарисовать, чтобы поезд получился?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Назовите геометрические фигуры.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066800"/>
            <a:ext cx="3209925" cy="38100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06802">
            <a:off x="300310" y="456140"/>
            <a:ext cx="4343400" cy="1315212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4290392" y="1232315"/>
            <a:ext cx="480060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Вот и готов наш волшебный поезд. Молодцы, ребята, вы оказались умелыми строителями. </a:t>
            </a:r>
          </a:p>
          <a:p>
            <a:endParaRPr lang="ru-RU" sz="20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Итак, отправляемся, приготовились. Начнем отсчет, считаем вместе : один, два, три, четыре, пять, шесть, семь, восемь, девять, десять. Вот мы и в пути!</a:t>
            </a:r>
          </a:p>
          <a:p>
            <a:endParaRPr lang="ru-RU" sz="20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Чтобы наш поезд набрал скорость вам,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ребята,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нужно, ответить на вопросы:</a:t>
            </a:r>
          </a:p>
          <a:p>
            <a:pPr marL="457200" indent="-457200">
              <a:buAutoNum type="arabicPeriod"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Какое сейчас время года?</a:t>
            </a:r>
          </a:p>
          <a:p>
            <a:pPr marL="457200" indent="-457200">
              <a:buAutoNum type="arabicPeriod"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Сколько всего времен года?</a:t>
            </a:r>
          </a:p>
          <a:p>
            <a:pPr marL="457200" indent="-457200">
              <a:buAutoNum type="arabicPeriod"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Сколько месяцев в каждом времени года?</a:t>
            </a:r>
          </a:p>
          <a:p>
            <a:pPr marL="457200" indent="-457200">
              <a:buAutoNum type="arabicPeriod"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Назовите времена года, а затем их месяцы.</a:t>
            </a:r>
          </a:p>
          <a:p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2726635"/>
            <a:ext cx="3223190" cy="31242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4114800" y="685800"/>
            <a:ext cx="48006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 быстро двигаемся вперед и уже приближаемся к волшебному городу, где растет необыкновенное дерево, на его листьях загадки-задачи. Чтобы нам двигаться дальше, необходимо их решать.</a:t>
            </a:r>
          </a:p>
          <a:p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Наша первая станция </a:t>
            </a:r>
            <a:r>
              <a:rPr lang="ru-RU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0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Решалкино</a:t>
            </a:r>
            <a:r>
              <a:rPr lang="ru-RU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457200"/>
            <a:ext cx="3429000" cy="54864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4800" y="3352800"/>
            <a:ext cx="1600200" cy="2703969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457200"/>
            <a:ext cx="1714500" cy="2286000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3733800" y="682487"/>
            <a:ext cx="480060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Пять лисят песок копают,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Три на солнце загорают,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Два купаются в золе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Сколько всех, скажите мне.</a:t>
            </a:r>
          </a:p>
          <a:p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Ежик по лесу шел,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обед грибы нашел: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2- под березой,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1- у осины.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Сколько их будет в плетеной корзине?</a:t>
            </a:r>
          </a:p>
          <a:p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 кустами у реки жили майские жуки: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Дочка, сын, отец и мать.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Кто их сможет сосчитать?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460788" y="3156676"/>
            <a:ext cx="421750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Молодцы, ребята. Все загадки отгадали. Едем дальше.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Следующая станция </a:t>
            </a:r>
            <a:r>
              <a:rPr lang="ru-RU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0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Вспоминалкино</a:t>
            </a:r>
            <a:r>
              <a:rPr lang="ru-RU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Нужно подумать, вспомнить и записать на листочек соседей чисел 15, 10, 18.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4183" y="2994991"/>
            <a:ext cx="3581400" cy="28956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08547">
            <a:off x="3200400" y="470566"/>
            <a:ext cx="1163410" cy="152400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14442">
            <a:off x="7178140" y="470123"/>
            <a:ext cx="1296263" cy="163001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022056">
            <a:off x="762000" y="553276"/>
            <a:ext cx="1270552" cy="165652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83130">
            <a:off x="5474037" y="1484244"/>
            <a:ext cx="1060047" cy="1569724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569844" y="1066800"/>
            <a:ext cx="4217504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Молодцы, ребята. Очень хорошо, так мы быстро доберемся в город Математики.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 сейчас нам нужно немного отдохнуть. 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Следующая станция </a:t>
            </a:r>
            <a:r>
              <a:rPr lang="ru-RU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«Разминочная».</a:t>
            </a:r>
          </a:p>
          <a:p>
            <a:endParaRPr lang="ru-RU" sz="20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</a:t>
            </a:r>
            <a:r>
              <a:rPr lang="ru-RU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ru-RU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согнуться, разогнуться,</a:t>
            </a:r>
          </a:p>
          <a:p>
            <a:r>
              <a:rPr lang="ru-RU" sz="20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Два – согнуться, потянуться,</a:t>
            </a:r>
          </a:p>
          <a:p>
            <a:r>
              <a:rPr lang="ru-RU" sz="20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Три – в ладоши три хлопка,</a:t>
            </a:r>
          </a:p>
          <a:p>
            <a:r>
              <a:rPr lang="ru-RU" sz="20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Головою три кивка.</a:t>
            </a:r>
          </a:p>
          <a:p>
            <a:r>
              <a:rPr lang="ru-RU" sz="20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четыре – руки шире.</a:t>
            </a:r>
          </a:p>
          <a:p>
            <a:r>
              <a:rPr lang="ru-RU" sz="20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Пять – руками помахать,</a:t>
            </a:r>
          </a:p>
          <a:p>
            <a:r>
              <a:rPr lang="ru-RU" sz="20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Шесть – на место тихо сесть.</a:t>
            </a:r>
          </a:p>
          <a:p>
            <a:r>
              <a:rPr lang="ru-RU" sz="20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Семь, восемь – лень отбросим!</a:t>
            </a:r>
            <a:endParaRPr lang="ru-RU" sz="2000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0600" y="457200"/>
            <a:ext cx="3774757" cy="56388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24678" y="228600"/>
            <a:ext cx="843832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Молодцы, ребята. Наш поезд едет дальше. Проезжаем город, в котором живут маленькие гномики, они расстроены, потеряли ключ от своего домика. Давайте поможем  найти ключ гномикам, ребята.</a:t>
            </a:r>
          </a:p>
          <a:p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Наша следующая станция </a:t>
            </a:r>
            <a:r>
              <a:rPr lang="ru-RU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«Графическая».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Слушайте внимательно и выполняйте!     ( </a:t>
            </a:r>
            <a:r>
              <a:rPr lang="ru-RU" sz="20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рисование по клеткам под диктовку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25148"/>
            <a:ext cx="4343400" cy="290885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2800" y="2861002"/>
            <a:ext cx="2750129" cy="3429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5400" y="1845365"/>
            <a:ext cx="3117272" cy="335280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3746" y="3124200"/>
            <a:ext cx="2743200" cy="331285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815</TotalTime>
  <Words>681</Words>
  <Application>Microsoft Office PowerPoint</Application>
  <PresentationFormat>Экран (4:3)</PresentationFormat>
  <Paragraphs>78</Paragraphs>
  <Slides>13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Оксана</dc:creator>
  <cp:lastModifiedBy>Татьяна</cp:lastModifiedBy>
  <cp:revision>95</cp:revision>
  <cp:lastPrinted>1601-01-01T00:00:00Z</cp:lastPrinted>
  <dcterms:created xsi:type="dcterms:W3CDTF">1601-01-01T00:00:00Z</dcterms:created>
  <dcterms:modified xsi:type="dcterms:W3CDTF">2020-04-22T13:28:25Z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