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42852"/>
            <a:ext cx="8458200" cy="5932935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latin typeface="Bookman Old Style" pitchFamily="18" charset="0"/>
              </a:rPr>
              <a:t>Звуковая культура речи: звук </a:t>
            </a:r>
            <a:r>
              <a:rPr lang="ru-RU" b="1" i="1" dirty="0" err="1" smtClean="0">
                <a:solidFill>
                  <a:srgbClr val="92D050"/>
                </a:solidFill>
                <a:latin typeface="Bookman Old Style" pitchFamily="18" charset="0"/>
              </a:rPr>
              <a:t>ф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sz="2200" dirty="0" smtClean="0">
                <a:solidFill>
                  <a:srgbClr val="00B050"/>
                </a:solidFill>
                <a:latin typeface="Bookman Old Style" pitchFamily="18" charset="0"/>
              </a:rPr>
              <a:t>(развитие речи 2 мл. группа</a:t>
            </a:r>
            <a:br>
              <a:rPr lang="ru-RU" sz="22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200" dirty="0" err="1" smtClean="0">
                <a:solidFill>
                  <a:srgbClr val="00B050"/>
                </a:solidFill>
                <a:latin typeface="Bookman Old Style" pitchFamily="18" charset="0"/>
              </a:rPr>
              <a:t>В.В.Гербова</a:t>
            </a:r>
            <a:r>
              <a:rPr lang="ru-RU" sz="2200" dirty="0" smtClean="0">
                <a:solidFill>
                  <a:srgbClr val="00B050"/>
                </a:solidFill>
                <a:latin typeface="Bookman Old Style" pitchFamily="18" charset="0"/>
              </a:rPr>
              <a:t>)</a:t>
            </a:r>
            <a:br>
              <a:rPr lang="ru-RU" sz="22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Цель. </a:t>
            </a:r>
            <a: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  <a:t>Учить детей отчетливо и правильно произносить изолированный звук </a:t>
            </a:r>
            <a:r>
              <a:rPr lang="ru-RU" sz="2800" i="1" dirty="0" err="1" smtClean="0">
                <a:solidFill>
                  <a:srgbClr val="00B050"/>
                </a:solidFill>
                <a:latin typeface="Bookman Old Style" pitchFamily="18" charset="0"/>
              </a:rPr>
              <a:t>ф</a:t>
            </a:r>
            <a: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  <a:t> и звукоподражательные слова с этим звуком.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0"/>
            <a:ext cx="5919798" cy="5500702"/>
          </a:xfrm>
        </p:spPr>
        <p:txBody>
          <a:bodyPr>
            <a:noAutofit/>
          </a:bodyPr>
          <a:lstStyle/>
          <a:p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Ежи друг за другом идут, песенку поют:</a:t>
            </a:r>
            <a:r>
              <a:rPr lang="ru-RU" sz="1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По тропинке мы идем —</a:t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Фук, Фок, </a:t>
            </a:r>
            <a:r>
              <a:rPr lang="ru-RU" sz="1600" b="1" u="sng" dirty="0" err="1" smtClean="0">
                <a:solidFill>
                  <a:srgbClr val="00B050"/>
                </a:solidFill>
                <a:latin typeface="Bookman Old Style" pitchFamily="18" charset="0"/>
              </a:rPr>
              <a:t>Фэк</a:t>
            </a: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!</a:t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К деду с бабушкой идем,</a:t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Фук, Фок, </a:t>
            </a:r>
            <a:r>
              <a:rPr lang="ru-RU" sz="1600" b="1" u="sng" dirty="0" err="1" smtClean="0">
                <a:solidFill>
                  <a:srgbClr val="00B050"/>
                </a:solidFill>
                <a:latin typeface="Bookman Old Style" pitchFamily="18" charset="0"/>
              </a:rPr>
              <a:t>Фэк</a:t>
            </a: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!</a:t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К деду с бабушкой идем,</a:t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Фук, Фок, </a:t>
            </a:r>
            <a:r>
              <a:rPr lang="ru-RU" sz="1600" b="1" u="sng" dirty="0" err="1" smtClean="0">
                <a:solidFill>
                  <a:srgbClr val="00B050"/>
                </a:solidFill>
                <a:latin typeface="Bookman Old Style" pitchFamily="18" charset="0"/>
              </a:rPr>
              <a:t>Фэк</a:t>
            </a: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!</a:t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И, тихонечко поем,</a:t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Фук, Фок, </a:t>
            </a:r>
            <a:r>
              <a:rPr lang="ru-RU" sz="1600" b="1" u="sng" dirty="0" err="1" smtClean="0">
                <a:solidFill>
                  <a:srgbClr val="00B050"/>
                </a:solidFill>
                <a:latin typeface="Bookman Old Style" pitchFamily="18" charset="0"/>
              </a:rPr>
              <a:t>Фэк</a:t>
            </a: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!»</a:t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C00000"/>
                </a:solidFill>
                <a:latin typeface="Bookman Old Style" pitchFamily="18" charset="0"/>
              </a:rPr>
              <a:t>повторять песенку  нараспев, произносить  имена ежей (Фук, Фок, </a:t>
            </a:r>
            <a:r>
              <a:rPr lang="ru-RU" sz="1600" b="1" u="sng" dirty="0" err="1" smtClean="0">
                <a:solidFill>
                  <a:srgbClr val="C00000"/>
                </a:solidFill>
                <a:latin typeface="Bookman Old Style" pitchFamily="18" charset="0"/>
              </a:rPr>
              <a:t>Фэк</a:t>
            </a:r>
            <a:r>
              <a:rPr lang="ru-RU" sz="1600" b="1" u="sng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  <a:br>
              <a:rPr lang="ru-RU" sz="1600" b="1" u="sng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70C0"/>
                </a:solidFill>
                <a:latin typeface="Bookman Old Style" pitchFamily="18" charset="0"/>
              </a:rPr>
              <a:t>Молодцы, всё правильно произносите!!!!</a:t>
            </a: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rgbClr val="00B050"/>
                </a:solidFill>
                <a:latin typeface="Bookman Old Style" pitchFamily="18" charset="0"/>
              </a:rPr>
            </a:br>
            <a:endParaRPr lang="ru-RU" sz="16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https://naurok.com.ua/uploads/files/13005/114759/125478_html/images/114759.00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14554"/>
            <a:ext cx="267732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457200"/>
            <a:ext cx="4848228" cy="5829320"/>
          </a:xfrm>
        </p:spPr>
        <p:txBody>
          <a:bodyPr>
            <a:normAutofit/>
          </a:bodyPr>
          <a:lstStyle/>
          <a:p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«Прогнали ежи мышей, </a:t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 и отправились в обратный путь, так же напевая (имена договаривают дети):</a:t>
            </a:r>
            <a:r>
              <a:rPr lang="ru-RU" sz="1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По тропинке мы идем </a:t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—Фук, Фок, </a:t>
            </a:r>
            <a:r>
              <a:rPr lang="ru-RU" sz="1600" b="1" u="sng" dirty="0" err="1" smtClean="0">
                <a:solidFill>
                  <a:srgbClr val="00B050"/>
                </a:solidFill>
                <a:latin typeface="Bookman Old Style" pitchFamily="18" charset="0"/>
              </a:rPr>
              <a:t>Фэк</a:t>
            </a:r>
            <a:r>
              <a:rPr lang="ru-RU" b="1" u="sng" dirty="0" smtClean="0">
                <a:solidFill>
                  <a:srgbClr val="00B050"/>
                </a:solidFill>
                <a:latin typeface="Bookman Old Style" pitchFamily="18" charset="0"/>
              </a:rPr>
              <a:t>!</a:t>
            </a:r>
            <a:br>
              <a:rPr lang="ru-RU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Мы от дедушки идем,</a:t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Фук, Фок, </a:t>
            </a:r>
            <a:r>
              <a:rPr lang="ru-RU" sz="1600" b="1" u="sng" dirty="0" err="1" smtClean="0">
                <a:solidFill>
                  <a:srgbClr val="00B050"/>
                </a:solidFill>
                <a:latin typeface="Bookman Old Style" pitchFamily="18" charset="0"/>
              </a:rPr>
              <a:t>Фэк</a:t>
            </a: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!</a:t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Мы от бабушки идем,</a:t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Фук, Фок, </a:t>
            </a:r>
            <a:r>
              <a:rPr lang="ru-RU" sz="1600" b="1" u="sng" dirty="0" err="1" smtClean="0">
                <a:solidFill>
                  <a:srgbClr val="00B050"/>
                </a:solidFill>
                <a:latin typeface="Bookman Old Style" pitchFamily="18" charset="0"/>
              </a:rPr>
              <a:t>Фэк</a:t>
            </a: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!</a:t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Громко песенку поем,</a:t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Фук, Фок, </a:t>
            </a:r>
            <a:r>
              <a:rPr lang="ru-RU" sz="1600" b="1" u="sng" dirty="0" err="1" smtClean="0">
                <a:solidFill>
                  <a:srgbClr val="00B050"/>
                </a:solidFill>
                <a:latin typeface="Bookman Old Style" pitchFamily="18" charset="0"/>
              </a:rPr>
              <a:t>Фэк</a:t>
            </a: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!»</a:t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rgbClr val="00B050"/>
                </a:solidFill>
                <a:latin typeface="Bookman Old Style" pitchFamily="18" charset="0"/>
              </a:rPr>
            </a:b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https://www.culture.ru/storage/images/485c1e0e05e5c0fe2adde4e6c61c9d79/f5c31e3b53369e3b049244dbac95f92e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s://naurok.com.ua/uploads/files/13005/114759/125478_html/images/114759.001.pn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3034510" cy="431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g2.freepng.ru/20180626/jwx/kisspng-hedgehog-download-clip-art-5b31f8ea5006b1.32193211153000164232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5857892"/>
            <a:ext cx="200026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g2.freepng.ru/20180626/jwx/kisspng-hedgehog-download-clip-art-5b31f8ea5006b1.321932111530001642327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5857892"/>
            <a:ext cx="142876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g2.freepng.ru/20180626/jwx/kisspng-hedgehog-download-clip-art-5b31f8ea5006b1.321932111530001642327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5857892"/>
            <a:ext cx="271464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428860" y="5786454"/>
            <a:ext cx="1000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Bookman Old Style" pitchFamily="18" charset="0"/>
              </a:rPr>
              <a:t>Фук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715016"/>
            <a:ext cx="107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Bookman Old Style" pitchFamily="18" charset="0"/>
              </a:rPr>
              <a:t>Фок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5857892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 smtClean="0">
                <a:latin typeface="Bookman Old Style" pitchFamily="18" charset="0"/>
              </a:rPr>
              <a:t>Фэк</a:t>
            </a:r>
            <a:endParaRPr lang="ru-RU" dirty="0"/>
          </a:p>
        </p:txBody>
      </p:sp>
      <p:pic>
        <p:nvPicPr>
          <p:cNvPr id="13" name="Рисунок 12" descr="https://avatars.mds.yandex.net/get-pdb/1513669/7d597f0f-e5fb-431d-a674-c91899ee9991/s1200?webp=false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3786190"/>
            <a:ext cx="6338372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0"/>
            <a:ext cx="4776790" cy="66437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C00000"/>
                </a:solidFill>
                <a:latin typeface="Bookman Old Style" pitchFamily="18" charset="0"/>
              </a:rPr>
              <a:t>Молодцы</a:t>
            </a:r>
            <a:r>
              <a:rPr lang="ru-RU" sz="1600" b="1" u="sng" dirty="0" smtClean="0">
                <a:solidFill>
                  <a:srgbClr val="C00000"/>
                </a:solidFill>
                <a:latin typeface="Bookman Old Style" pitchFamily="18" charset="0"/>
              </a:rPr>
              <a:t>!!!!!!!!!</a:t>
            </a: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300" b="1" i="1" u="sng" dirty="0" smtClean="0">
                <a:solidFill>
                  <a:srgbClr val="00B050"/>
                </a:solidFill>
                <a:latin typeface="Bookman Old Style" pitchFamily="18" charset="0"/>
              </a:rPr>
              <a:t>вам </a:t>
            </a:r>
            <a:r>
              <a:rPr lang="ru-RU" sz="1300" b="1" i="1" u="sng" dirty="0" smtClean="0">
                <a:solidFill>
                  <a:srgbClr val="00B050"/>
                </a:solidFill>
                <a:latin typeface="Bookman Old Style" pitchFamily="18" charset="0"/>
              </a:rPr>
              <a:t>понравилось наше путешествие?</a:t>
            </a:r>
            <a:br>
              <a:rPr lang="ru-RU" sz="1300" b="1" i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300" b="1" i="1" u="sng" dirty="0" smtClean="0">
                <a:solidFill>
                  <a:srgbClr val="00B050"/>
                </a:solidFill>
                <a:latin typeface="Bookman Old Style" pitchFamily="18" charset="0"/>
              </a:rPr>
              <a:t>Думаю да. </a:t>
            </a:r>
            <a:r>
              <a:rPr lang="ru-RU" sz="13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3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>Где мы сегодня путешествовали?</a:t>
            </a:r>
            <a:b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>Каких животных видели?</a:t>
            </a:r>
            <a:b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>Ежика, медведя, лису </a:t>
            </a: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>и </a:t>
            </a: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>меня – зайца - это </a:t>
            </a: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>домашние или дикие животные</a:t>
            </a: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>? </a:t>
            </a: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>Правильно, дикие животные, потому что они живут в лесу и сами добывают себе пищу.</a:t>
            </a: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>Давайте еще раз повторим песенку ежика. </a:t>
            </a:r>
            <a:r>
              <a:rPr lang="ru-RU" sz="1300" b="1" dirty="0" err="1" smtClean="0">
                <a:solidFill>
                  <a:srgbClr val="00B050"/>
                </a:solidFill>
                <a:latin typeface="Bookman Old Style" pitchFamily="18" charset="0"/>
              </a:rPr>
              <a:t>Ф-ф-ф</a:t>
            </a: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1300" b="1" dirty="0" err="1" smtClean="0">
                <a:solidFill>
                  <a:srgbClr val="00B050"/>
                </a:solidFill>
                <a:latin typeface="Bookman Old Style" pitchFamily="18" charset="0"/>
              </a:rPr>
              <a:t>Ф-ф-ф</a:t>
            </a: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>. </a:t>
            </a:r>
            <a:b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300" b="1" dirty="0" smtClean="0">
                <a:solidFill>
                  <a:srgbClr val="C00000"/>
                </a:solidFill>
                <a:latin typeface="Bookman Old Style" pitchFamily="18" charset="0"/>
              </a:rPr>
              <a:t>молодцы!!!!!!</a:t>
            </a: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300" dirty="0" smtClean="0"/>
              <a:t> </a:t>
            </a:r>
            <a:r>
              <a:rPr lang="ru-RU" sz="1300" b="1" i="1" u="sng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br>
              <a:rPr lang="ru-RU" sz="1300" b="1" i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300" b="1" i="1" u="sng" dirty="0" smtClean="0">
                <a:solidFill>
                  <a:srgbClr val="00B050"/>
                </a:solidFill>
                <a:latin typeface="Bookman Old Style" pitchFamily="18" charset="0"/>
              </a:rPr>
              <a:t>На </a:t>
            </a:r>
            <a:r>
              <a:rPr lang="ru-RU" sz="1300" b="1" i="1" u="sng" dirty="0" smtClean="0">
                <a:solidFill>
                  <a:srgbClr val="00B050"/>
                </a:solidFill>
                <a:latin typeface="Bookman Old Style" pitchFamily="18" charset="0"/>
              </a:rPr>
              <a:t>этом мы с вами</a:t>
            </a:r>
            <a:r>
              <a:rPr lang="ru-RU" sz="1300" b="1" u="sng" dirty="0" smtClean="0">
                <a:solidFill>
                  <a:srgbClr val="00B050"/>
                </a:solidFill>
                <a:latin typeface="Bookman Old Style" pitchFamily="18" charset="0"/>
              </a:rPr>
              <a:t>, ребята, прощаемся. До свидания, до скорых </a:t>
            </a:r>
            <a:r>
              <a:rPr lang="ru-RU" sz="1300" b="1" u="sng" dirty="0" err="1" smtClean="0">
                <a:solidFill>
                  <a:srgbClr val="00B050"/>
                </a:solidFill>
                <a:latin typeface="Bookman Old Style" pitchFamily="18" charset="0"/>
              </a:rPr>
              <a:t>встречь</a:t>
            </a:r>
            <a:r>
              <a:rPr lang="ru-RU" sz="1300" b="1" u="sng" dirty="0" smtClean="0">
                <a:solidFill>
                  <a:srgbClr val="00B050"/>
                </a:solidFill>
                <a:latin typeface="Bookman Old Style" pitchFamily="18" charset="0"/>
              </a:rPr>
              <a:t>.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b="1" i="1" u="sng" dirty="0" smtClean="0">
                <a:solidFill>
                  <a:srgbClr val="00B050"/>
                </a:solidFill>
                <a:latin typeface="Bookman Old Style" pitchFamily="18" charset="0"/>
              </a:rPr>
              <a:t> На этом мы с вами</a:t>
            </a:r>
            <a:r>
              <a:rPr lang="ru-RU" sz="1300" b="1" u="sng" dirty="0" smtClean="0">
                <a:solidFill>
                  <a:srgbClr val="00B050"/>
                </a:solidFill>
                <a:latin typeface="Bookman Old Style" pitchFamily="18" charset="0"/>
              </a:rPr>
              <a:t>, ребята, прощаемся. До свидания, до скорых </a:t>
            </a:r>
            <a:r>
              <a:rPr lang="ru-RU" sz="1300" b="1" u="sng" dirty="0" err="1" smtClean="0">
                <a:solidFill>
                  <a:srgbClr val="00B050"/>
                </a:solidFill>
                <a:latin typeface="Bookman Old Style" pitchFamily="18" charset="0"/>
              </a:rPr>
              <a:t>встречь</a:t>
            </a:r>
            <a:r>
              <a:rPr lang="ru-RU" sz="1300" b="1" u="sng" dirty="0" smtClean="0">
                <a:solidFill>
                  <a:srgbClr val="00B050"/>
                </a:solidFill>
                <a:latin typeface="Bookman Old Style" pitchFamily="18" charset="0"/>
              </a:rPr>
              <a:t>. </a:t>
            </a:r>
            <a:r>
              <a:rPr lang="ru-RU" sz="13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3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4" name="Содержимое 3" descr="https://naurok.com.ua/uploads/files/13005/114759/125478_html/images/114759.00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303451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964102/d3964a98-cc59-479f-85ae-620db8e09a2b/s12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3143272" cy="194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get-pdb/1816426/38d550df-38f9-4b90-8f67-dff1ba6b7beb/s1200?webp=fals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0"/>
            <a:ext cx="2571768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get-pdb/1816426/38d550df-38f9-4b90-8f67-dff1ba6b7beb/s1200?webp=fals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571876"/>
            <a:ext cx="2571768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77318" cy="1009672"/>
          </a:xfrm>
        </p:spPr>
        <p:txBody>
          <a:bodyPr>
            <a:normAutofit fontScale="90000"/>
          </a:bodyPr>
          <a:lstStyle/>
          <a:p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4" name="Содержимое 3" descr="https://avatars.mds.yandex.net/get-pdb/1816426/38d550df-38f9-4b90-8f67-dff1ba6b7beb/s1200?webp=fals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457200"/>
            <a:ext cx="5848360" cy="6043634"/>
          </a:xfrm>
          <a:ln w="12700">
            <a:solidFill>
              <a:srgbClr val="008000"/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Здравствуйте, ребята!</a:t>
            </a:r>
            <a:b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Вы меня узнали? Кто я?</a:t>
            </a:r>
            <a:b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Правильно, я заяц. Живу</a:t>
            </a:r>
            <a:b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в лесу. </a:t>
            </a:r>
            <a:b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Ребята, хотите попутешествовать? </a:t>
            </a:r>
            <a:b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сегодня мы с вами отправимся на лесную поляну в лес. Идем за мной и повторяем слова. </a:t>
            </a:r>
            <a:b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Хорошо в пути-дороге</a:t>
            </a:r>
            <a:b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Птички весело поют</a:t>
            </a:r>
            <a:b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По дорожке, по дорожке</a:t>
            </a:r>
            <a:b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Дети весело идут.</a:t>
            </a:r>
            <a:b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endParaRPr lang="ru-RU" sz="20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https://naurok.com.ua/uploads/files/13005/114759/125478_html/images/114759.00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274879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Вот мы и пришли на лесную полянку.</a:t>
            </a:r>
            <a:endParaRPr lang="ru-RU" sz="2400" dirty="0"/>
          </a:p>
        </p:txBody>
      </p:sp>
      <p:pic>
        <p:nvPicPr>
          <p:cNvPr id="4" name="Содержимое 3" descr="https://walldeco.ua/img/gallery/2/thumbs/thumb_l_775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54162"/>
            <a:ext cx="6572296" cy="49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s://naurok.com.ua/uploads/files/13005/114759/125478_html/images/114759.001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285860"/>
            <a:ext cx="242889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0"/>
            <a:ext cx="3062278" cy="6643710"/>
          </a:xfrm>
        </p:spPr>
        <p:txBody>
          <a:bodyPr>
            <a:normAutofit fontScale="90000"/>
          </a:bodyPr>
          <a:lstStyle/>
          <a:p>
            <a:pPr lvl="0"/>
            <a:r>
              <a:rPr lang="ru-RU" sz="1300" b="1" dirty="0" err="1" smtClean="0">
                <a:solidFill>
                  <a:srgbClr val="00B050"/>
                </a:solidFill>
                <a:latin typeface="Bookman Old Style" pitchFamily="18" charset="0"/>
              </a:rPr>
              <a:t>Дребята</a:t>
            </a: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>, давайте отгадаем загадки и вспомним кто живет у нас в лесу.</a:t>
            </a:r>
            <a:b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>Лапу кто зимой сосет?</a:t>
            </a:r>
            <a:b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>А еще он любит мед,</a:t>
            </a:r>
            <a:b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>Может громко зареветь.</a:t>
            </a:r>
            <a:b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>А зовут его </a:t>
            </a:r>
            <a:r>
              <a:rPr lang="ru-RU" sz="1300" b="1" i="1" dirty="0" smtClean="0">
                <a:solidFill>
                  <a:srgbClr val="00B050"/>
                </a:solidFill>
                <a:latin typeface="Bookman Old Style" pitchFamily="18" charset="0"/>
              </a:rPr>
              <a:t>(медведь)</a:t>
            </a:r>
            <a:br>
              <a:rPr lang="ru-RU" sz="13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i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>Хитрая плутовка, рыжая головка.</a:t>
            </a:r>
            <a:b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>Хвост пушистый- краса!</a:t>
            </a:r>
            <a:b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>А зовут ее </a:t>
            </a:r>
            <a:r>
              <a:rPr lang="ru-RU" sz="1300" b="1" i="1" dirty="0" smtClean="0">
                <a:solidFill>
                  <a:srgbClr val="00B050"/>
                </a:solidFill>
                <a:latin typeface="Bookman Old Style" pitchFamily="18" charset="0"/>
              </a:rPr>
              <a:t>(лиса)</a:t>
            </a:r>
            <a:r>
              <a:rPr lang="ru-RU" sz="1600" b="1" i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i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>Комочек пуха, длинное ухо.</a:t>
            </a:r>
            <a:b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>Прыгает ловко,</a:t>
            </a:r>
            <a:b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300" b="1" dirty="0" smtClean="0">
                <a:solidFill>
                  <a:srgbClr val="00B050"/>
                </a:solidFill>
                <a:latin typeface="Bookman Old Style" pitchFamily="18" charset="0"/>
              </a:rPr>
              <a:t>Любит морковку. </a:t>
            </a:r>
            <a:r>
              <a:rPr lang="ru-RU" sz="1300" b="1" i="1" dirty="0" smtClean="0">
                <a:solidFill>
                  <a:srgbClr val="00B050"/>
                </a:solidFill>
                <a:latin typeface="Bookman Old Style" pitchFamily="18" charset="0"/>
              </a:rPr>
              <a:t>(заяц)</a:t>
            </a:r>
            <a:br>
              <a:rPr lang="ru-RU" sz="13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300" b="1" i="1" dirty="0" smtClean="0">
                <a:solidFill>
                  <a:srgbClr val="00B050"/>
                </a:solidFill>
                <a:latin typeface="Bookman Old Style" pitchFamily="18" charset="0"/>
              </a:rPr>
              <a:t>А это, конечно же, я Зайчик.</a:t>
            </a:r>
            <a:br>
              <a:rPr lang="ru-RU" sz="13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300" b="1" i="1" dirty="0" smtClean="0">
                <a:solidFill>
                  <a:srgbClr val="C00000"/>
                </a:solidFill>
                <a:latin typeface="Bookman Old Style" pitchFamily="18" charset="0"/>
              </a:rPr>
              <a:t>Молодцы, всех </a:t>
            </a:r>
            <a:r>
              <a:rPr lang="ru-RU" sz="13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десных</a:t>
            </a:r>
            <a:r>
              <a:rPr lang="ru-RU" sz="13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3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жителеЙ</a:t>
            </a:r>
            <a:r>
              <a:rPr lang="ru-RU" sz="1300" b="1" i="1" dirty="0" smtClean="0">
                <a:solidFill>
                  <a:srgbClr val="C00000"/>
                </a:solidFill>
                <a:latin typeface="Bookman Old Style" pitchFamily="18" charset="0"/>
              </a:rPr>
              <a:t>  ЗНАЕТЕ.</a:t>
            </a:r>
            <a:r>
              <a:rPr lang="ru-RU" sz="1300" b="1" i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3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3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Ой, что-то зашуршало за елочкой.</a:t>
            </a:r>
            <a:r>
              <a:rPr lang="ru-RU" sz="1300" b="1" dirty="0" smtClean="0">
                <a:solidFill>
                  <a:srgbClr val="00B050"/>
                </a:solidFill>
              </a:rPr>
              <a:t/>
            </a:r>
            <a:br>
              <a:rPr lang="ru-RU" sz="1300" b="1" dirty="0" smtClean="0">
                <a:solidFill>
                  <a:srgbClr val="00B050"/>
                </a:solidFill>
              </a:rPr>
            </a:br>
            <a:r>
              <a:rPr lang="ru-RU" sz="1300" b="1" dirty="0" smtClean="0">
                <a:solidFill>
                  <a:srgbClr val="00B050"/>
                </a:solidFill>
              </a:rPr>
              <a:t>Под соснами, под елками лежит мешок с иголками. Кто это? </a:t>
            </a:r>
            <a:r>
              <a:rPr lang="ru-RU" sz="1300" b="1" i="1" dirty="0" smtClean="0">
                <a:solidFill>
                  <a:srgbClr val="00B050"/>
                </a:solidFill>
              </a:rPr>
              <a:t>(ежик)</a:t>
            </a:r>
            <a:r>
              <a:rPr lang="ru-RU" sz="1300" b="1" dirty="0" smtClean="0">
                <a:solidFill>
                  <a:srgbClr val="00B050"/>
                </a:solidFill>
              </a:rPr>
              <a:t>.</a:t>
            </a:r>
            <a:br>
              <a:rPr lang="ru-RU" sz="1300" b="1" dirty="0" smtClean="0">
                <a:solidFill>
                  <a:srgbClr val="00B050"/>
                </a:solidFill>
              </a:rPr>
            </a:br>
            <a:r>
              <a:rPr lang="ru-RU" sz="1300" b="1" dirty="0" smtClean="0">
                <a:solidFill>
                  <a:srgbClr val="00B050"/>
                </a:solidFill>
              </a:rPr>
              <a:t>Правильно, ежик. Ежик тоже живет в лесу. </a:t>
            </a:r>
            <a:br>
              <a:rPr lang="ru-RU" sz="1300" b="1" dirty="0" smtClean="0">
                <a:solidFill>
                  <a:srgbClr val="00B050"/>
                </a:solidFill>
              </a:rPr>
            </a:br>
            <a:endParaRPr lang="ru-RU" sz="13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s://naurok.com.ua/uploads/files/13005/114759/125478_html/images/114759.00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28660" y="1214422"/>
            <a:ext cx="3034510" cy="581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s://walldeco.ua/img/gallery/2/thumbs/thumb_l_7754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85729"/>
            <a:ext cx="371477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get-pdb/2104893/d9f72d5b-b051-400f-a3b7-905e9e23ff0e/s1200?webp=fals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857364"/>
            <a:ext cx="178595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emyaivera.ru/wp-content/uploads/2019/11/lisa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429000"/>
            <a:ext cx="14297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get-pdb/964102/d3964a98-cc59-479f-85ae-620db8e09a2b/s120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5857892"/>
            <a:ext cx="1272958" cy="61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vatars.mds.yandex.net/get-pdb/964102/d3964a98-cc59-479f-85ae-620db8e09a2b/s120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500570"/>
            <a:ext cx="71438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free-lancers.net/posted_files/N4088F9427C2D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214678" y="4214818"/>
            <a:ext cx="92869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276988" cy="657227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1600" b="1" dirty="0" smtClean="0">
                <a:solidFill>
                  <a:srgbClr val="00B050"/>
                </a:solidFill>
              </a:rPr>
              <a:t>(</a:t>
            </a:r>
            <a:r>
              <a:rPr lang="ru-RU" sz="1200" b="1" dirty="0" smtClean="0">
                <a:solidFill>
                  <a:srgbClr val="00B050"/>
                </a:solidFill>
                <a:latin typeface="Bookman Old Style" pitchFamily="18" charset="0"/>
              </a:rPr>
              <a:t>знакомит детей со </a:t>
            </a:r>
            <a:br>
              <a:rPr lang="ru-RU" sz="12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200" b="1" dirty="0" smtClean="0">
                <a:solidFill>
                  <a:srgbClr val="00B050"/>
                </a:solidFill>
                <a:latin typeface="Bookman Old Style" pitchFamily="18" charset="0"/>
              </a:rPr>
              <a:t>звуком </a:t>
            </a:r>
            <a:r>
              <a:rPr lang="ru-RU" sz="1200" b="1" i="1" dirty="0" err="1" smtClean="0">
                <a:solidFill>
                  <a:srgbClr val="00B050"/>
                </a:solidFill>
                <a:latin typeface="Bookman Old Style" pitchFamily="18" charset="0"/>
              </a:rPr>
              <a:t>ф</a:t>
            </a:r>
            <a:r>
              <a:rPr lang="ru-RU" sz="1200" b="1" dirty="0" smtClean="0">
                <a:solidFill>
                  <a:srgbClr val="00B050"/>
                </a:solidFill>
                <a:latin typeface="Bookman Old Style" pitchFamily="18" charset="0"/>
              </a:rPr>
              <a:t> (</a:t>
            </a:r>
            <a:r>
              <a:rPr lang="ru-RU" sz="1200" b="1" i="1" dirty="0" err="1" smtClean="0">
                <a:solidFill>
                  <a:srgbClr val="00B050"/>
                </a:solidFill>
                <a:latin typeface="Bookman Old Style" pitchFamily="18" charset="0"/>
              </a:rPr>
              <a:t>ф-ф-ф</a:t>
            </a:r>
            <a: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  <a:t> —</a:t>
            </a:r>
            <a:r>
              <a:rPr lang="ru-RU" sz="1200" b="1" dirty="0" smtClean="0">
                <a:solidFill>
                  <a:srgbClr val="00B050"/>
                </a:solidFill>
                <a:latin typeface="Bookman Old Style" pitchFamily="18" charset="0"/>
              </a:rPr>
              <a:t> песенка </a:t>
            </a:r>
            <a:br>
              <a:rPr lang="ru-RU" sz="12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200" b="1" dirty="0" smtClean="0">
                <a:solidFill>
                  <a:srgbClr val="00B050"/>
                </a:solidFill>
                <a:latin typeface="Bookman Old Style" pitchFamily="18" charset="0"/>
              </a:rPr>
              <a:t>ежа)).</a:t>
            </a: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>ЁЖИК ОЧЕНЬ ЛЮБИТ ПЕТЬ ПЕСЕНКУ Ф – Ф – Ф – Ф – Ф – Ф.</a:t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>Ребятки, давайте поиграем в игру «Заводные ёжики». Я по очереди вас завожу ключиком,                                          </a:t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>А кого завёл тот поёт песенку ежа (</a:t>
            </a:r>
            <a:r>
              <a:rPr lang="ru-RU" sz="1800" b="1" dirty="0" err="1" smtClean="0">
                <a:solidFill>
                  <a:srgbClr val="00B050"/>
                </a:solidFill>
                <a:latin typeface="Bookman Old Style" pitchFamily="18" charset="0"/>
              </a:rPr>
              <a:t>ф</a:t>
            </a: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> – </a:t>
            </a:r>
            <a:r>
              <a:rPr lang="ru-RU" sz="1800" b="1" dirty="0" err="1" smtClean="0">
                <a:solidFill>
                  <a:srgbClr val="00B050"/>
                </a:solidFill>
                <a:latin typeface="Bookman Old Style" pitchFamily="18" charset="0"/>
              </a:rPr>
              <a:t>ф</a:t>
            </a: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> – </a:t>
            </a:r>
            <a:r>
              <a:rPr lang="ru-RU" sz="1800" b="1" dirty="0" err="1" smtClean="0">
                <a:solidFill>
                  <a:srgbClr val="00B050"/>
                </a:solidFill>
                <a:latin typeface="Bookman Old Style" pitchFamily="18" charset="0"/>
              </a:rPr>
              <a:t>ф</a:t>
            </a: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> – </a:t>
            </a:r>
            <a:r>
              <a:rPr lang="ru-RU" sz="1800" b="1" dirty="0" err="1" smtClean="0">
                <a:solidFill>
                  <a:srgbClr val="00B050"/>
                </a:solidFill>
                <a:latin typeface="Bookman Old Style" pitchFamily="18" charset="0"/>
              </a:rPr>
              <a:t>ф</a:t>
            </a: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> – </a:t>
            </a:r>
            <a:r>
              <a:rPr lang="ru-RU" sz="1800" b="1" dirty="0" err="1" smtClean="0">
                <a:solidFill>
                  <a:srgbClr val="00B050"/>
                </a:solidFill>
                <a:latin typeface="Bookman Old Style" pitchFamily="18" charset="0"/>
              </a:rPr>
              <a:t>ф</a:t>
            </a: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>- </a:t>
            </a:r>
            <a:r>
              <a:rPr lang="ru-RU" sz="1800" b="1" dirty="0" err="1" smtClean="0">
                <a:solidFill>
                  <a:srgbClr val="00B050"/>
                </a:solidFill>
                <a:latin typeface="Bookman Old Style" pitchFamily="18" charset="0"/>
              </a:rPr>
              <a:t>ф</a:t>
            </a: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>).</a:t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> Молодцы!!!!! Всё сделали правильно.</a:t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>Давайте детки </a:t>
            </a:r>
            <a:r>
              <a:rPr lang="ru-RU" sz="1800" b="1" dirty="0" err="1" smtClean="0">
                <a:solidFill>
                  <a:srgbClr val="00B050"/>
                </a:solidFill>
                <a:latin typeface="Bookman Old Style" pitchFamily="18" charset="0"/>
              </a:rPr>
              <a:t>поигракм</a:t>
            </a: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> в игру  «Ёжик,</a:t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>хочешь молока?»</a:t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u="sng" dirty="0" smtClean="0">
                <a:latin typeface="Bookman Old Style" pitchFamily="18" charset="0"/>
              </a:rPr>
              <a:t> </a:t>
            </a:r>
            <a:r>
              <a:rPr lang="ru-RU" sz="18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u="sng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naurok.com.ua/uploads/files/13005/114759/125478_html/images/114759.00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2820164" cy="531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free-lancers.net/posted_files/N4088F9427C2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42852"/>
            <a:ext cx="2428892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t2.depositphotos.com/3649089/6377/i/950/depositphotos_63770735-stock-photo-golden-ke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357562"/>
            <a:ext cx="3050950" cy="124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142852"/>
            <a:ext cx="5562608" cy="157163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Игра «Ёжик, хочешь молока?</a:t>
            </a:r>
            <a:endParaRPr lang="ru-RU" sz="1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142984"/>
            <a:ext cx="5776922" cy="49371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Если на предложение ребенок отвечает: «</a:t>
            </a:r>
            <a:r>
              <a:rPr lang="ru-RU" sz="2000" b="1" dirty="0" err="1" smtClean="0">
                <a:solidFill>
                  <a:srgbClr val="00B050"/>
                </a:solidFill>
                <a:latin typeface="Bookman Old Style" pitchFamily="18" charset="0"/>
              </a:rPr>
              <a:t>Ф-ф-ф</a:t>
            </a: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», ему предлагается молоко в блюдечке (воображаемая ситуация). </a:t>
            </a:r>
          </a:p>
          <a:p>
            <a:pPr>
              <a:buNone/>
            </a:pPr>
            <a:endParaRPr lang="ru-RU" sz="2400" b="1" u="sng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Если ребенок отворачивается от блюдца, ему не наливают молока.</a:t>
            </a:r>
            <a:endParaRPr lang="ru-RU" sz="2000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200" b="1" dirty="0" smtClean="0">
                <a:solidFill>
                  <a:srgbClr val="00B050"/>
                </a:solidFill>
                <a:latin typeface="Bookman Old Style" pitchFamily="18" charset="0"/>
              </a:rPr>
              <a:t>Молодцы! Хорошо поиграли.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B050"/>
                </a:solidFill>
                <a:latin typeface="Bookman Old Style" pitchFamily="18" charset="0"/>
              </a:rPr>
              <a:t>Всё правильно делали.</a:t>
            </a:r>
            <a:endParaRPr lang="ru-RU" sz="22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https://elf-plastshop.ru/upload/iblock/6b4/6b432eb3e10a3c783bb3217bf3e5ee9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071678"/>
            <a:ext cx="18050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goods.kaypu.com/photo/55844b1ef50baa136b0596c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929066"/>
            <a:ext cx="1668465" cy="93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s://naurok.com.ua/uploads/files/13005/114759/125478_html/images/114759.001.pn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32"/>
            <a:ext cx="3214678" cy="574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142852"/>
            <a:ext cx="5919798" cy="54292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700" b="1" dirty="0" smtClean="0">
                <a:solidFill>
                  <a:srgbClr val="00B050"/>
                </a:solidFill>
                <a:latin typeface="Bookman Old Style" pitchFamily="18" charset="0"/>
              </a:rPr>
              <a:t>Зайка Напоминает детям стихотворение Г. Сапгира «Кошка»:</a:t>
            </a:r>
            <a:r>
              <a:rPr lang="ru-RU" sz="27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27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700" b="1" dirty="0" smtClean="0">
                <a:solidFill>
                  <a:srgbClr val="00B050"/>
                </a:solidFill>
                <a:latin typeface="Bookman Old Style" pitchFamily="18" charset="0"/>
              </a:rPr>
              <a:t>– Мяу, хочешь молочка?</a:t>
            </a:r>
            <a:br>
              <a:rPr lang="ru-RU" sz="27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700" b="1" dirty="0" smtClean="0">
                <a:solidFill>
                  <a:srgbClr val="00B050"/>
                </a:solidFill>
                <a:latin typeface="Bookman Old Style" pitchFamily="18" charset="0"/>
              </a:rPr>
              <a:t>– Мяу</a:t>
            </a:r>
            <a:br>
              <a:rPr lang="ru-RU" sz="27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700" b="1" dirty="0" smtClean="0">
                <a:solidFill>
                  <a:srgbClr val="00B050"/>
                </a:solidFill>
                <a:latin typeface="Bookman Old Style" pitchFamily="18" charset="0"/>
              </a:rPr>
              <a:t>– А в приятели – щенка?</a:t>
            </a:r>
            <a:br>
              <a:rPr lang="ru-RU" sz="27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700" b="1" dirty="0" smtClean="0">
                <a:solidFill>
                  <a:srgbClr val="00B050"/>
                </a:solidFill>
                <a:latin typeface="Bookman Old Style" pitchFamily="18" charset="0"/>
              </a:rPr>
              <a:t>– </a:t>
            </a:r>
            <a:r>
              <a:rPr lang="ru-RU" sz="2700" b="1" dirty="0" err="1" smtClean="0">
                <a:solidFill>
                  <a:srgbClr val="00B050"/>
                </a:solidFill>
                <a:latin typeface="Bookman Old Style" pitchFamily="18" charset="0"/>
              </a:rPr>
              <a:t>Ф-рр</a:t>
            </a:r>
            <a:r>
              <a:rPr lang="ru-RU" sz="2700" b="1" dirty="0" smtClean="0">
                <a:solidFill>
                  <a:srgbClr val="00B050"/>
                </a:solidFill>
                <a:latin typeface="Bookman Old Style" pitchFamily="18" charset="0"/>
              </a:rPr>
              <a:t>!</a:t>
            </a: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1200" b="1" dirty="0" smtClean="0">
                <a:solidFill>
                  <a:srgbClr val="00B050"/>
                </a:solidFill>
                <a:latin typeface="Bookman Old Style" pitchFamily="18" charset="0"/>
              </a:rPr>
              <a:t>(читать эти строчки 3–4 раза, упражняя детей в выразительном проговаривании звукоподражаний </a:t>
            </a:r>
            <a: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  <a:t>мяу </a:t>
            </a:r>
            <a:r>
              <a:rPr lang="ru-RU" sz="1200" b="1" dirty="0" smtClean="0">
                <a:solidFill>
                  <a:srgbClr val="00B050"/>
                </a:solidFill>
                <a:latin typeface="Bookman Old Style" pitchFamily="18" charset="0"/>
              </a:rPr>
              <a:t>и</a:t>
            </a:r>
            <a: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  <a:t> </a:t>
            </a:r>
            <a:r>
              <a:rPr lang="ru-RU" sz="1200" b="1" i="1" dirty="0" err="1" smtClean="0">
                <a:solidFill>
                  <a:srgbClr val="00B050"/>
                </a:solidFill>
                <a:latin typeface="Bookman Old Style" pitchFamily="18" charset="0"/>
              </a:rPr>
              <a:t>фр-р</a:t>
            </a:r>
            <a: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  <a:t>).</a:t>
            </a:r>
            <a:b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2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200" dirty="0" smtClean="0">
                <a:latin typeface="Bookman Old Style" pitchFamily="18" charset="0"/>
              </a:rPr>
              <a:t/>
            </a:r>
            <a:br>
              <a:rPr lang="ru-RU" sz="1200" dirty="0" smtClean="0">
                <a:latin typeface="Bookman Old Style" pitchFamily="18" charset="0"/>
              </a:rPr>
            </a:br>
            <a:endParaRPr lang="ru-RU" sz="1200" dirty="0">
              <a:latin typeface="Bookman Old Style" pitchFamily="18" charset="0"/>
            </a:endParaRPr>
          </a:p>
        </p:txBody>
      </p:sp>
      <p:pic>
        <p:nvPicPr>
          <p:cNvPr id="4" name="Содержимое 3" descr="https://naurok.com.ua/uploads/files/13005/114759/125478_html/images/114759.00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2891602" cy="64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42852"/>
            <a:ext cx="6205550" cy="671514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>«На лесной опушке, в хорошенькой избушке жили-были дед и баба.</a:t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>А</a:t>
            </a:r>
            <a:r>
              <a:rPr lang="ru-RU" sz="1600" b="1" u="sng" dirty="0" smtClean="0"/>
              <a:t> </a:t>
            </a: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в лесу, недалеко от их домика, жили три ежа. Звали их так: Фук, Фок, </a:t>
            </a:r>
            <a:r>
              <a:rPr lang="ru-RU" sz="1600" b="1" u="sng" dirty="0" err="1" smtClean="0">
                <a:solidFill>
                  <a:srgbClr val="00B050"/>
                </a:solidFill>
                <a:latin typeface="Bookman Old Style" pitchFamily="18" charset="0"/>
              </a:rPr>
              <a:t>Фэк</a:t>
            </a: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. Как их звали? (Хоровые и индивидуальные ответы.) Ежи сторожили лес. Что делали ежи? Гуляя по лесным тропинкам, они пели песенки. Вот одна из них:</a:t>
            </a:r>
            <a:r>
              <a:rPr lang="ru-RU" sz="1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Лучше нас, лесных ежей,</a:t>
            </a:r>
            <a:b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u="sng" dirty="0" smtClean="0">
                <a:solidFill>
                  <a:srgbClr val="00B050"/>
                </a:solidFill>
                <a:latin typeface="Bookman Old Style" pitchFamily="18" charset="0"/>
              </a:rPr>
              <a:t>Нет на свете сторожей. </a:t>
            </a:r>
            <a:r>
              <a:rPr lang="ru-RU" sz="1600" b="1" i="1" u="sng" dirty="0" smtClean="0">
                <a:solidFill>
                  <a:srgbClr val="00B050"/>
                </a:solidFill>
                <a:latin typeface="Bookman Old Style" pitchFamily="18" charset="0"/>
              </a:rPr>
              <a:t>(2–3 раза.)</a:t>
            </a: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latin typeface="Bookman Old Style" pitchFamily="18" charset="0"/>
              </a:rPr>
              <a:t/>
            </a:r>
            <a:br>
              <a:rPr lang="ru-RU" sz="1800" b="1" dirty="0" smtClean="0">
                <a:latin typeface="Bookman Old Style" pitchFamily="18" charset="0"/>
              </a:rPr>
            </a:br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4" name="Содержимое 3" descr="https://naurok.com.ua/uploads/files/13005/114759/125478_html/images/114759.00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2891602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culture.ru/storage/images/485c1e0e05e5c0fe2adde4e6c61c9d79/f5c31e3b53369e3b049244dbac95f92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42852"/>
            <a:ext cx="5500726" cy="147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get-pdb/1513669/7d597f0f-e5fb-431d-a674-c91899ee9991/s1200?webp=fals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143116"/>
            <a:ext cx="52864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g2.freepng.ru/20180626/jwx/kisspng-hedgehog-download-clip-art-5b31f8ea5006b1.321932111530001642327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5500702"/>
            <a:ext cx="1857389" cy="120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928926" y="5357826"/>
            <a:ext cx="1143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Bookman Old Style" pitchFamily="18" charset="0"/>
              </a:rPr>
              <a:t>Фук</a:t>
            </a:r>
            <a:endParaRPr lang="ru-RU" dirty="0"/>
          </a:p>
        </p:txBody>
      </p:sp>
      <p:pic>
        <p:nvPicPr>
          <p:cNvPr id="10" name="Рисунок 9" descr="https://img2.freepng.ru/20180626/jwx/kisspng-hedgehog-download-clip-art-5b31f8ea5006b1.321932111530001642327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7" y="5572140"/>
            <a:ext cx="1428760" cy="120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g2.freepng.ru/20180626/jwx/kisspng-hedgehog-download-clip-art-5b31f8ea5006b1.321932111530001642327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5500702"/>
            <a:ext cx="2286017" cy="120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072066" y="5357826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Bookman Old Style" pitchFamily="18" charset="0"/>
              </a:rPr>
              <a:t>Фок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5140" y="5286388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 smtClean="0">
                <a:latin typeface="Bookman Old Style" pitchFamily="18" charset="0"/>
              </a:rPr>
              <a:t>Фэк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42852"/>
            <a:ext cx="4633914" cy="235745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600" b="1" u="sng" dirty="0" smtClean="0">
                <a:latin typeface="Bookman Old Style" pitchFamily="18" charset="0"/>
              </a:rPr>
              <a:t/>
            </a:r>
            <a:br>
              <a:rPr lang="ru-RU" sz="1600" b="1" u="sng" dirty="0" smtClean="0">
                <a:latin typeface="Bookman Old Style" pitchFamily="18" charset="0"/>
              </a:rPr>
            </a:br>
            <a:r>
              <a:rPr lang="ru-RU" sz="1600" b="1" u="sng" dirty="0" smtClean="0">
                <a:latin typeface="Bookman Old Style" pitchFamily="18" charset="0"/>
              </a:rPr>
              <a:t/>
            </a:r>
            <a:br>
              <a:rPr lang="ru-RU" sz="1600" b="1" u="sng" dirty="0" smtClean="0">
                <a:latin typeface="Bookman Old Style" pitchFamily="18" charset="0"/>
              </a:rPr>
            </a:br>
            <a:r>
              <a:rPr lang="ru-RU" sz="1600" b="1" u="sng" dirty="0" smtClean="0">
                <a:latin typeface="Bookman Old Style" pitchFamily="18" charset="0"/>
              </a:rPr>
              <a:t/>
            </a:r>
            <a:br>
              <a:rPr lang="ru-RU" sz="1600" b="1" u="sng" dirty="0" smtClean="0">
                <a:latin typeface="Bookman Old Style" pitchFamily="18" charset="0"/>
              </a:rPr>
            </a:br>
            <a:r>
              <a:rPr lang="ru-RU" sz="1600" b="1" u="sng" dirty="0" smtClean="0">
                <a:latin typeface="Bookman Old Style" pitchFamily="18" charset="0"/>
              </a:rPr>
              <a:t/>
            </a:r>
            <a:br>
              <a:rPr lang="ru-RU" sz="1600" b="1" u="sng" dirty="0" smtClean="0">
                <a:latin typeface="Bookman Old Style" pitchFamily="18" charset="0"/>
              </a:rPr>
            </a:br>
            <a:r>
              <a:rPr lang="ru-RU" sz="1600" b="1" u="sng" dirty="0" smtClean="0">
                <a:latin typeface="Bookman Old Style" pitchFamily="18" charset="0"/>
              </a:rPr>
              <a:t/>
            </a:r>
            <a:br>
              <a:rPr lang="ru-RU" sz="1600" b="1" u="sng" dirty="0" smtClean="0">
                <a:latin typeface="Bookman Old Style" pitchFamily="18" charset="0"/>
              </a:rPr>
            </a:br>
            <a:r>
              <a:rPr lang="ru-RU" sz="1600" b="1" u="sng" dirty="0" smtClean="0">
                <a:latin typeface="Bookman Old Style" pitchFamily="18" charset="0"/>
              </a:rPr>
              <a:t/>
            </a:r>
            <a:br>
              <a:rPr lang="ru-RU" sz="1600" b="1" u="sng" dirty="0" smtClean="0">
                <a:latin typeface="Bookman Old Style" pitchFamily="18" charset="0"/>
              </a:rPr>
            </a:br>
            <a:r>
              <a:rPr lang="ru-RU" sz="1600" b="1" u="sng" dirty="0" smtClean="0">
                <a:latin typeface="Bookman Old Style" pitchFamily="18" charset="0"/>
              </a:rPr>
              <a:t/>
            </a:r>
            <a:br>
              <a:rPr lang="ru-RU" sz="1600" b="1" u="sng" dirty="0" smtClean="0">
                <a:latin typeface="Bookman Old Style" pitchFamily="18" charset="0"/>
              </a:rPr>
            </a:br>
            <a:r>
              <a:rPr lang="ru-RU" sz="1600" b="1" u="sng" dirty="0" smtClean="0">
                <a:latin typeface="Bookman Old Style" pitchFamily="18" charset="0"/>
              </a:rPr>
              <a:t/>
            </a:r>
            <a:br>
              <a:rPr lang="ru-RU" sz="1600" b="1" u="sng" dirty="0" smtClean="0">
                <a:latin typeface="Bookman Old Style" pitchFamily="18" charset="0"/>
              </a:rPr>
            </a:br>
            <a:r>
              <a:rPr lang="ru-RU" sz="1600" b="1" u="sng" dirty="0" smtClean="0">
                <a:latin typeface="Bookman Old Style" pitchFamily="18" charset="0"/>
              </a:rPr>
              <a:t/>
            </a:r>
            <a:br>
              <a:rPr lang="ru-RU" sz="1600" b="1" u="sng" dirty="0" smtClean="0">
                <a:latin typeface="Bookman Old Style" pitchFamily="18" charset="0"/>
              </a:rPr>
            </a:br>
            <a:r>
              <a:rPr lang="ru-RU" sz="1600" b="1" u="sng" dirty="0" smtClean="0">
                <a:latin typeface="Bookman Old Style" pitchFamily="18" charset="0"/>
              </a:rPr>
              <a:t/>
            </a:r>
            <a:br>
              <a:rPr lang="ru-RU" sz="1600" b="1" u="sng" dirty="0" smtClean="0">
                <a:latin typeface="Bookman Old Style" pitchFamily="18" charset="0"/>
              </a:rPr>
            </a:br>
            <a:r>
              <a:rPr lang="ru-RU" sz="1800" b="1" u="sng" dirty="0" smtClean="0">
                <a:solidFill>
                  <a:srgbClr val="00B050"/>
                </a:solidFill>
                <a:latin typeface="Bookman Old Style" pitchFamily="18" charset="0"/>
              </a:rPr>
              <a:t>Однажды в избушку, где жили дед и баба, пробрались мыши. Даже днем они разгуливали по всему дому и грызли все подряд. </a:t>
            </a:r>
            <a:r>
              <a:rPr lang="ru-RU" sz="1800" b="1" u="sng" dirty="0" smtClean="0">
                <a:solidFill>
                  <a:srgbClr val="C00000"/>
                </a:solidFill>
                <a:latin typeface="Bookman Old Style" pitchFamily="18" charset="0"/>
              </a:rPr>
              <a:t>Решили старики: „Пригласим ежей. Пусть прогонят мышей“. Что решили сделать старики? </a:t>
            </a:r>
            <a:r>
              <a:rPr lang="ru-RU" sz="1800" b="1" u="sng" dirty="0" smtClean="0">
                <a:solidFill>
                  <a:srgbClr val="00B050"/>
                </a:solidFill>
                <a:latin typeface="Bookman Old Style" pitchFamily="18" charset="0"/>
              </a:rPr>
              <a:t>(индивидуальные ответы.)</a:t>
            </a: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b="1" u="sng" dirty="0" smtClean="0">
                <a:solidFill>
                  <a:srgbClr val="00B050"/>
                </a:solidFill>
                <a:latin typeface="Bookman Old Style" pitchFamily="18" charset="0"/>
              </a:rPr>
              <a:t>И отправились ежи воевать с мышами. Впереди Фук. Кто впереди? За ним Фок. Кто за Фуком? А сзади?.. </a:t>
            </a:r>
            <a:r>
              <a:rPr lang="ru-RU" sz="1800" b="1" i="1" u="sng" dirty="0" smtClean="0">
                <a:solidFill>
                  <a:srgbClr val="00B050"/>
                </a:solidFill>
                <a:latin typeface="Bookman Old Style" pitchFamily="18" charset="0"/>
              </a:rPr>
              <a:t>(</a:t>
            </a:r>
            <a:r>
              <a:rPr lang="ru-RU" sz="1800" b="1" i="1" u="sng" dirty="0" err="1" smtClean="0">
                <a:solidFill>
                  <a:srgbClr val="00B050"/>
                </a:solidFill>
                <a:latin typeface="Bookman Old Style" pitchFamily="18" charset="0"/>
              </a:rPr>
              <a:t>Фэк</a:t>
            </a:r>
            <a:r>
              <a:rPr lang="ru-RU" sz="1800" b="1" i="1" u="sng" dirty="0" smtClean="0">
                <a:solidFill>
                  <a:srgbClr val="00B050"/>
                </a:solidFill>
                <a:latin typeface="Bookman Old Style" pitchFamily="18" charset="0"/>
              </a:rPr>
              <a:t>.)</a:t>
            </a:r>
            <a:r>
              <a:rPr lang="ru-RU" sz="1800" b="1" u="sng" dirty="0" smtClean="0">
                <a:solidFill>
                  <a:srgbClr val="00B050"/>
                </a:solidFill>
                <a:latin typeface="Bookman Old Style" pitchFamily="18" charset="0"/>
              </a:rPr>
              <a:t> Ежи друг за другом идут, песенку поют:</a:t>
            </a:r>
            <a:r>
              <a:rPr lang="ru-RU" sz="18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1800" dirty="0" smtClean="0">
                <a:solidFill>
                  <a:srgbClr val="00B050"/>
                </a:solidFill>
                <a:latin typeface="Bookman Old Style" pitchFamily="18" charset="0"/>
              </a:rPr>
            </a:br>
            <a:endParaRPr lang="ru-RU" sz="18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https://naurok.com.ua/uploads/files/13005/114759/125478_html/images/114759.00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14686"/>
            <a:ext cx="274872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culture.ru/storage/images/485c1e0e05e5c0fe2adde4e6c61c9d79/f5c31e3b53369e3b049244dbac95f92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385765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g13.postila.io/resize?w=660&amp;src=%2Fdata%2F68%2F99%2Fa8%2F9d%2F6899a89d98386e421505f0446992ea81294b3e7267fc8438beec32e4d1c17fa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786058"/>
            <a:ext cx="365760" cy="49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g13.postila.io/resize?w=660&amp;src=%2Fdata%2F68%2F99%2Fa8%2F9d%2F6899a89d98386e421505f0446992ea81294b3e7267fc8438beec32e4d1c17fa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786058"/>
            <a:ext cx="365760" cy="49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g13.postila.io/resize?w=660&amp;src=%2Fdata%2F68%2F99%2Fa8%2F9d%2F6899a89d98386e421505f0446992ea81294b3e7267fc8438beec32e4d1c17fa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786058"/>
            <a:ext cx="365760" cy="49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g13.postila.io/resize?w=660&amp;src=%2Fdata%2F68%2F99%2Fa8%2F9d%2F6899a89d98386e421505f0446992ea81294b3e7267fc8438beec32e4d1c17fa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786058"/>
            <a:ext cx="365760" cy="49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g13.postila.io/resize?w=660&amp;src=%2Fdata%2F68%2F99%2Fa8%2F9d%2F6899a89d98386e421505f0446992ea81294b3e7267fc8438beec32e4d1c17fa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786058"/>
            <a:ext cx="365760" cy="49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g13.postila.io/resize?w=660&amp;src=%2Fdata%2F68%2F99%2Fa8%2F9d%2F6899a89d98386e421505f0446992ea81294b3e7267fc8438beec32e4d1c17fa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786058"/>
            <a:ext cx="365760" cy="49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g2.freepng.ru/20180626/jwx/kisspng-hedgehog-download-clip-art-5b31f8ea5006b1.321932111530001642327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000363" y="5500702"/>
            <a:ext cx="1785949" cy="120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g2.freepng.ru/20180626/jwx/kisspng-hedgehog-download-clip-art-5b31f8ea5006b1.321932111530001642327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857750" y="5572140"/>
            <a:ext cx="1428761" cy="120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mg2.freepng.ru/20180626/jwx/kisspng-hedgehog-download-clip-art-5b31f8ea5006b1.321932111530001642327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357949" y="5572140"/>
            <a:ext cx="242889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571736" y="5460326"/>
            <a:ext cx="714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Bookman Old Style" pitchFamily="18" charset="0"/>
              </a:rPr>
              <a:t>Фук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14877" y="5460326"/>
            <a:ext cx="785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Bookman Old Style" pitchFamily="18" charset="0"/>
              </a:rPr>
              <a:t>Фок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00826" y="5460326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 smtClean="0">
                <a:latin typeface="Bookman Old Style" pitchFamily="18" charset="0"/>
              </a:rPr>
              <a:t>Фэк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219</TotalTime>
  <Words>90</Words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Звуковая культура речи: звук ф (развитие речи 2 мл. группа В.В.Гербова)   Цель. Учить детей отчетливо и правильно произносить изолированный звук ф и звукоподражательные слова с этим звуком. </vt:lpstr>
      <vt:lpstr>Здравствуйте, ребята! Вы меня узнали? Кто я? Правильно, я заяц. Живу в лесу.  Ребята, хотите попутешествовать?  сегодня мы с вами отправимся на лесную поляну в лес. Идем за мной и повторяем слова.  Хорошо в пути-дороге Птички весело поют По дорожке, по дорожке Дети весело идут.   </vt:lpstr>
      <vt:lpstr>Вот мы и пришли на лесную полянку.</vt:lpstr>
      <vt:lpstr>Дребята, давайте отгадаем загадки и вспомним кто живет у нас в лесу. Лапу кто зимой сосет? А еще он любит мед, Может громко зареветь. А зовут его (медведь)     Хитрая плутовка, рыжая головка. Хвост пушистый- краса! А зовут ее (лиса)    Комочек пуха, длинное ухо. Прыгает ловко, Любит морковку. (заяц) А это, конечно же, я Зайчик. Молодцы, всех десных жителеЙ  ЗНАЕТЕ. Ой, что-то зашуршало за елочкой. Под соснами, под елками лежит мешок с иголками. Кто это? (ежик). Правильно, ежик. Ежик тоже живет в лесу.  </vt:lpstr>
      <vt:lpstr>      (знакомит детей со  звуком ф (ф-ф-ф — песенка  ежа)). ЁЖИК ОЧЕНЬ ЛЮБИТ ПЕТЬ ПЕСЕНКУ Ф – Ф – Ф – Ф – Ф – Ф. Ребятки, давайте поиграем в игру «Заводные ёжики». Я по очереди вас завожу ключиком,                                              А кого завёл тот поёт песенку ежа (ф – ф – ф – ф – ф- ф).  Молодцы!!!!! Всё сделали правильно. Давайте детки поигракм в игру  «Ёжик, хочешь молока?»         </vt:lpstr>
      <vt:lpstr>Игра «Ёжик, хочешь молока?</vt:lpstr>
      <vt:lpstr>          Зайка Напоминает детям стихотворение Г. Сапгира «Кошка»: – Мяу, хочешь молочка? – Мяу – А в приятели – щенка? – Ф-рр!  (читать эти строчки 3–4 раза, упражняя детей в выразительном проговаривании звукоподражаний мяу и фр-р).               </vt:lpstr>
      <vt:lpstr>          «На лесной опушке, в хорошенькой избушке жили-были дед и баба.        А в лесу, недалеко от их домика, жили три ежа. Звали их так: Фук, Фок, Фэк. Как их звали? (Хоровые и индивидуальные ответы.) Ежи сторожили лес. Что делали ежи? Гуляя по лесным тропинкам, они пели песенки. Вот одна из них: Лучше нас, лесных ежей, Нет на свете сторожей. (2–3 раза.)          </vt:lpstr>
      <vt:lpstr>          Однажды в избушку, где жили дед и баба, пробрались мыши. Даже днем они разгуливали по всему дому и грызли все подряд. Решили старики: „Пригласим ежей. Пусть прогонят мышей“. Что решили сделать старики? (индивидуальные ответы.) И отправились ежи воевать с мышами. Впереди Фук. Кто впереди? За ним Фок. Кто за Фуком? А сзади?.. (Фэк.) Ежи друг за другом идут, песенку поют: </vt:lpstr>
      <vt:lpstr>       Ежи друг за другом идут, песенку поют:  По тропинке мы идем — Фук, Фок, Фэк!  К деду с бабушкой идем, Фук, Фок, Фэк!  К деду с бабушкой идем, Фук, Фок, Фэк!  И, тихонечко поем, Фук, Фок, Фэк!» повторять песенку  нараспев, произносить  имена ежей (Фук, Фок, Фэк.  Молодцы, всё правильно произносите!!!!          </vt:lpstr>
      <vt:lpstr>«Прогнали ежи мышей,   и отправились в обратный путь, так же напевая (имена договаривают дети): По тропинке мы идем  —Фук, Фок, Фэк! Мы от дедушки идем, Фук, Фок, Фэк! Мы от бабушки идем, Фук, Фок, Фэк! Громко песенку поем, Фук, Фок, Фэк!»          </vt:lpstr>
      <vt:lpstr>                     Молодцы!!!!!!!!!  вам понравилось наше путешествие? Думаю да.  Где мы сегодня путешествовали? Каких животных видели? Ежика, медведя, лису и меня – зайца - это домашние или дикие животные?  Правильно, дикие животные, потому что они живут в лесу и сами добывают себе пищу. Давайте еще раз повторим песенку ежика. Ф-ф-ф Ф-ф-ф.  молодцы!!!!!!    На этом мы с вами, ребята, прощаемся. До свидания, до скорых встречь.   На этом мы с вами, ребята, прощаемся. До свидания, до скорых встречь.                   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вадим</cp:lastModifiedBy>
  <cp:revision>24</cp:revision>
  <dcterms:created xsi:type="dcterms:W3CDTF">2020-05-06T02:41:41Z</dcterms:created>
  <dcterms:modified xsi:type="dcterms:W3CDTF">2020-05-06T06:35:55Z</dcterms:modified>
</cp:coreProperties>
</file>